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9" r:id="rId5"/>
    <p:sldId id="261" r:id="rId6"/>
    <p:sldId id="260" r:id="rId7"/>
    <p:sldId id="258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100" d="100"/>
          <a:sy n="100" d="100"/>
        </p:scale>
        <p:origin x="-730" y="2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3264932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Sandy </a:t>
            </a:r>
            <a:r>
              <a:rPr lang="en-US" b="1" dirty="0"/>
              <a:t>calls </a:t>
            </a:r>
            <a:r>
              <a:rPr lang="en-US" b="1" dirty="0" smtClean="0"/>
              <a:t>Laddawn to request current pricing for 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Michael answers. </a:t>
            </a:r>
            <a:endParaRPr lang="en-US" dirty="0"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166" y="2895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creates </a:t>
            </a:r>
            <a:r>
              <a:rPr lang="en-US" dirty="0"/>
              <a:t>new request.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586581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770224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 leaves request </a:t>
            </a:r>
            <a:r>
              <a:rPr lang="en-US" dirty="0"/>
              <a:t>source as phone. </a:t>
            </a:r>
            <a:r>
              <a:rPr lang="en-US" dirty="0" smtClean="0"/>
              <a:t>He enters </a:t>
            </a:r>
            <a:r>
              <a:rPr lang="en-US" dirty="0"/>
              <a:t>customer number (Acme). </a:t>
            </a:r>
            <a:r>
              <a:rPr lang="en-US" dirty="0" smtClean="0"/>
              <a:t>He enters </a:t>
            </a:r>
            <a:r>
              <a:rPr lang="en-US" dirty="0"/>
              <a:t>contact </a:t>
            </a:r>
            <a:r>
              <a:rPr lang="en-US" dirty="0" smtClean="0"/>
              <a:t>(Sandy).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95400" y="6019800"/>
            <a:ext cx="11430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9743" y="38862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 moving to “Price List Detail Display…”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01130" y="4933890"/>
            <a:ext cx="5670547" cy="3118232"/>
            <a:chOff x="201130" y="4933890"/>
            <a:chExt cx="5670547" cy="3118232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30" y="4933890"/>
              <a:ext cx="5670547" cy="31182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394959" y="5090253"/>
              <a:ext cx="457201" cy="18466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75000"/>
                    </a:schemeClr>
                  </a:solidFill>
                </a:rPr>
                <a:t>Sandy!</a:t>
              </a:r>
              <a:endParaRPr lang="en-US" sz="12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</a:t>
            </a:r>
            <a:r>
              <a:rPr lang="en-US" sz="2000" dirty="0" smtClean="0"/>
              <a:t>Sandy. </a:t>
            </a:r>
            <a:r>
              <a:rPr lang="en-US" sz="2000" dirty="0" smtClean="0"/>
              <a:t>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07026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52989" y="3899974"/>
            <a:ext cx="751114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637403" y="3932837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36289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67709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steps, with slight variations,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480846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2400"/>
            <a:ext cx="6172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6172200"/>
            <a:ext cx="47464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</a:t>
            </a:r>
            <a:r>
              <a:rPr lang="en-US" dirty="0" smtClean="0"/>
              <a:t>quote (and 120 custom quote change) 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1143000" y="1066800"/>
            <a:ext cx="3931920" cy="2162158"/>
            <a:chOff x="201130" y="4604205"/>
            <a:chExt cx="5670547" cy="3118232"/>
          </a:xfrm>
        </p:grpSpPr>
        <p:pic>
          <p:nvPicPr>
            <p:cNvPr id="23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30" y="4604205"/>
              <a:ext cx="5670547" cy="31182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394959" y="5090253"/>
              <a:ext cx="457201" cy="2663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accent6">
                      <a:lumMod val="75000"/>
                    </a:schemeClr>
                  </a:solidFill>
                </a:rPr>
                <a:t>Sandy</a:t>
              </a:r>
              <a:r>
                <a:rPr lang="en-US" sz="1200" b="1" dirty="0" smtClean="0">
                  <a:solidFill>
                    <a:schemeClr val="accent6">
                      <a:lumMod val="75000"/>
                    </a:schemeClr>
                  </a:solidFill>
                </a:rPr>
                <a:t>!</a:t>
              </a:r>
              <a:endParaRPr lang="en-US" sz="12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8600" y="3276600"/>
            <a:ext cx="222885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130 </a:t>
            </a:r>
            <a:r>
              <a:rPr lang="en-US" sz="1600" dirty="0">
                <a:solidFill>
                  <a:srgbClr val="FF0000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convert quote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59522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6290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7162800"/>
            <a:ext cx="27874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</a:t>
            </a:r>
            <a:r>
              <a:rPr lang="en-US" dirty="0" smtClean="0"/>
              <a:t>quote</a:t>
            </a:r>
          </a:p>
          <a:p>
            <a:r>
              <a:rPr lang="en-US" dirty="0" smtClean="0"/>
              <a:t>120</a:t>
            </a:r>
            <a:r>
              <a:rPr lang="en-US" dirty="0"/>
              <a:t> –</a:t>
            </a:r>
            <a:r>
              <a:rPr lang="en-US" dirty="0" smtClean="0"/>
              <a:t> custom quote change</a:t>
            </a:r>
            <a:endParaRPr lang="en-US" dirty="0"/>
          </a:p>
        </p:txBody>
      </p:sp>
      <p:sp>
        <p:nvSpPr>
          <p:cNvPr id="12" name="Cloud Callout 11"/>
          <p:cNvSpPr/>
          <p:nvPr/>
        </p:nvSpPr>
        <p:spPr>
          <a:xfrm>
            <a:off x="2514600" y="6858000"/>
            <a:ext cx="4038600" cy="21336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New quote? Fill out shop tab, instead of entering item #. “As had”? Go to Saved Items or Order History</a:t>
            </a:r>
            <a:r>
              <a:rPr lang="en-US" sz="1400" dirty="0">
                <a:solidFill>
                  <a:schemeClr val="accent1"/>
                </a:solidFill>
              </a:rPr>
              <a:t>. Quote change? </a:t>
            </a:r>
            <a:r>
              <a:rPr lang="en-US" sz="1400" dirty="0" smtClean="0">
                <a:solidFill>
                  <a:schemeClr val="accent1"/>
                </a:solidFill>
              </a:rPr>
              <a:t> Go to Saved Items or Cart.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5126545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Conversations can dictate 1-click detours, once Michael is logged in</a:t>
            </a:r>
            <a:endParaRPr lang="en-US" sz="2000" dirty="0"/>
          </a:p>
        </p:txBody>
      </p:sp>
      <p:sp>
        <p:nvSpPr>
          <p:cNvPr id="18" name="Cloud Callout 17"/>
          <p:cNvSpPr/>
          <p:nvPr/>
        </p:nvSpPr>
        <p:spPr>
          <a:xfrm>
            <a:off x="1981200" y="3184730"/>
            <a:ext cx="47726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</a:t>
            </a:r>
            <a:r>
              <a:rPr lang="en-US" sz="1400" dirty="0" smtClean="0">
                <a:solidFill>
                  <a:schemeClr val="accent1"/>
                </a:solidFill>
              </a:rPr>
              <a:t>Sandy </a:t>
            </a:r>
            <a:r>
              <a:rPr lang="en-US" sz="1400" dirty="0" smtClean="0">
                <a:solidFill>
                  <a:schemeClr val="accent1"/>
                </a:solidFill>
              </a:rPr>
              <a:t>or someone in her organization recently called about or priced on the web? Go to Saved Items or Saved Carts. </a:t>
            </a:r>
            <a:r>
              <a:rPr lang="en-US" sz="1400" dirty="0" smtClean="0">
                <a:solidFill>
                  <a:srgbClr val="FF0000"/>
                </a:solidFill>
              </a:rPr>
              <a:t>(Also scan thread for system </a:t>
            </a:r>
            <a:r>
              <a:rPr lang="en-US" sz="1400" dirty="0" err="1" smtClean="0">
                <a:solidFill>
                  <a:srgbClr val="FF0000"/>
                </a:solidFill>
              </a:rPr>
              <a:t>msgs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r>
              <a:rPr lang="en-US" sz="1400" dirty="0" smtClean="0">
                <a:solidFill>
                  <a:schemeClr val="accent1"/>
                </a:solidFill>
              </a:rPr>
              <a:t>)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783856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57383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16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71950" y="5650528"/>
            <a:ext cx="22288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</a:p>
          <a:p>
            <a:r>
              <a:rPr lang="en-US" sz="1600" dirty="0">
                <a:solidFill>
                  <a:srgbClr val="FF0000"/>
                </a:solidFill>
              </a:rPr>
              <a:t>080 – price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066800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030  SALES </a:t>
            </a:r>
            <a:r>
              <a:rPr lang="en-US" dirty="0"/>
              <a:t>ORDER ENTRY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 smtClean="0"/>
              <a:t>BASIC </a:t>
            </a:r>
            <a:endParaRPr lang="en-US" i="1" dirty="0"/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 smtClean="0"/>
              <a:t>BASIC</a:t>
            </a:r>
            <a:endParaRPr lang="en-US" i="1" dirty="0"/>
          </a:p>
          <a:p>
            <a:r>
              <a:rPr lang="en-US" dirty="0" smtClean="0"/>
              <a:t>110  CUSTOM </a:t>
            </a:r>
            <a:r>
              <a:rPr lang="en-US" dirty="0"/>
              <a:t>QUOTE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120  CUSTOM </a:t>
            </a:r>
            <a:r>
              <a:rPr lang="en-US" dirty="0"/>
              <a:t>QUOTE CHANGE</a:t>
            </a:r>
          </a:p>
          <a:p>
            <a:r>
              <a:rPr lang="en-US" dirty="0" smtClean="0"/>
              <a:t>130  CONVERT QUOTE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3282043" y="1066801"/>
            <a:ext cx="533400" cy="1676400"/>
          </a:xfrm>
          <a:prstGeom prst="rightBrace">
            <a:avLst>
              <a:gd name="adj1" fmla="val 34864"/>
              <a:gd name="adj2" fmla="val 25872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5443" y="1159132"/>
            <a:ext cx="224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0099"/>
                </a:solidFill>
              </a:rPr>
              <a:t>030? 03X? </a:t>
            </a:r>
            <a:r>
              <a:rPr lang="en-US" b="1" dirty="0" smtClean="0">
                <a:solidFill>
                  <a:srgbClr val="CC0099"/>
                </a:solidFill>
              </a:rPr>
              <a:t>“SHOP” &gt;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Shop tab 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124201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043  CHECK </a:t>
            </a:r>
            <a:r>
              <a:rPr lang="en-US" dirty="0"/>
              <a:t>ORDER STATUS</a:t>
            </a:r>
          </a:p>
          <a:p>
            <a:r>
              <a:rPr lang="en-US" dirty="0" smtClean="0"/>
              <a:t>050  PROOF </a:t>
            </a:r>
            <a:r>
              <a:rPr lang="en-US" dirty="0"/>
              <a:t>OF DELIVERY</a:t>
            </a:r>
          </a:p>
        </p:txBody>
      </p:sp>
      <p:sp>
        <p:nvSpPr>
          <p:cNvPr id="9" name="Right Brace 8"/>
          <p:cNvSpPr/>
          <p:nvPr/>
        </p:nvSpPr>
        <p:spPr>
          <a:xfrm>
            <a:off x="3276600" y="2971800"/>
            <a:ext cx="533400" cy="914400"/>
          </a:xfrm>
          <a:prstGeom prst="rightBrace">
            <a:avLst>
              <a:gd name="adj1" fmla="val 30782"/>
              <a:gd name="adj2" fmla="val 69048"/>
            </a:avLst>
          </a:prstGeom>
          <a:ln w="571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3414" y="3191470"/>
            <a:ext cx="224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C0099"/>
                </a:solidFill>
              </a:rPr>
              <a:t>043? 04X? “CHECK ORDER” &gt; </a:t>
            </a:r>
            <a:br>
              <a:rPr lang="en-US" b="1" dirty="0" smtClean="0">
                <a:solidFill>
                  <a:srgbClr val="CC0099"/>
                </a:solidFill>
              </a:rPr>
            </a:br>
            <a:r>
              <a:rPr lang="en-US" b="1" dirty="0" smtClean="0">
                <a:solidFill>
                  <a:srgbClr val="CC0099"/>
                </a:solidFill>
              </a:rPr>
              <a:t>Order History Tab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81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99"/>
                </a:solidFill>
              </a:rPr>
              <a:t>Move to the web – as one type or two or more? </a:t>
            </a:r>
            <a:endParaRPr lang="en-US" sz="2400" b="1" dirty="0">
              <a:solidFill>
                <a:srgbClr val="CC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5206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Keep in Avante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52062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TBD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5105400"/>
            <a:ext cx="373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040  SALES </a:t>
            </a:r>
            <a:r>
              <a:rPr lang="en-US" dirty="0"/>
              <a:t>ORDER </a:t>
            </a:r>
            <a:r>
              <a:rPr lang="en-US" dirty="0" smtClean="0"/>
              <a:t>CHANGE </a:t>
            </a:r>
            <a:r>
              <a:rPr lang="en-US" dirty="0" smtClean="0">
                <a:solidFill>
                  <a:srgbClr val="0000FF"/>
                </a:solidFill>
              </a:rPr>
              <a:t>(10%)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041  EXPEDITE</a:t>
            </a:r>
            <a:endParaRPr lang="en-US" dirty="0"/>
          </a:p>
          <a:p>
            <a:r>
              <a:rPr lang="en-US" dirty="0"/>
              <a:t>060 </a:t>
            </a:r>
            <a:r>
              <a:rPr lang="en-US" dirty="0" smtClean="0"/>
              <a:t> POD </a:t>
            </a:r>
            <a:r>
              <a:rPr lang="en-US" dirty="0"/>
              <a:t>RECEIPT</a:t>
            </a:r>
          </a:p>
          <a:p>
            <a:r>
              <a:rPr lang="en-US" dirty="0" smtClean="0"/>
              <a:t>070  STOCK </a:t>
            </a:r>
            <a:r>
              <a:rPr lang="en-US" dirty="0"/>
              <a:t>CHECK </a:t>
            </a:r>
            <a:r>
              <a:rPr lang="en-US" i="1" dirty="0"/>
              <a:t>ADVANCED</a:t>
            </a:r>
          </a:p>
          <a:p>
            <a:r>
              <a:rPr lang="en-US" dirty="0"/>
              <a:t>075 </a:t>
            </a:r>
            <a:r>
              <a:rPr lang="en-US" dirty="0" smtClean="0"/>
              <a:t> MRP </a:t>
            </a:r>
            <a:r>
              <a:rPr lang="en-US" dirty="0"/>
              <a:t>DISPLAY</a:t>
            </a:r>
          </a:p>
          <a:p>
            <a:r>
              <a:rPr lang="en-US" dirty="0" smtClean="0"/>
              <a:t>080  PRICE </a:t>
            </a:r>
            <a:r>
              <a:rPr lang="en-US" dirty="0"/>
              <a:t>INQUIRY </a:t>
            </a:r>
            <a:r>
              <a:rPr lang="en-US" i="1" dirty="0"/>
              <a:t>ADVANCED</a:t>
            </a:r>
          </a:p>
          <a:p>
            <a:r>
              <a:rPr lang="en-US" dirty="0"/>
              <a:t>160 </a:t>
            </a:r>
            <a:r>
              <a:rPr lang="en-US" dirty="0" smtClean="0"/>
              <a:t> INVENTORY </a:t>
            </a:r>
            <a:r>
              <a:rPr lang="en-US" dirty="0"/>
              <a:t>LOCATION</a:t>
            </a:r>
          </a:p>
          <a:p>
            <a:r>
              <a:rPr lang="en-US" dirty="0"/>
              <a:t>170 </a:t>
            </a:r>
            <a:r>
              <a:rPr lang="en-US" dirty="0" smtClean="0"/>
              <a:t> CR/DB </a:t>
            </a:r>
            <a:r>
              <a:rPr lang="en-US" dirty="0"/>
              <a:t>MEMO ENTRY</a:t>
            </a:r>
          </a:p>
          <a:p>
            <a:r>
              <a:rPr lang="en-US" dirty="0"/>
              <a:t>180 </a:t>
            </a:r>
            <a:r>
              <a:rPr lang="en-US" dirty="0" smtClean="0"/>
              <a:t> CR/DB </a:t>
            </a:r>
            <a:r>
              <a:rPr lang="en-US" dirty="0"/>
              <a:t>MEMO CHANGE</a:t>
            </a:r>
          </a:p>
          <a:p>
            <a:r>
              <a:rPr lang="en-US" dirty="0"/>
              <a:t>190 </a:t>
            </a:r>
            <a:r>
              <a:rPr lang="en-US" dirty="0" smtClean="0"/>
              <a:t> RA </a:t>
            </a:r>
            <a:r>
              <a:rPr lang="en-US" dirty="0"/>
              <a:t>ENTRY</a:t>
            </a:r>
          </a:p>
          <a:p>
            <a:r>
              <a:rPr lang="en-US" dirty="0"/>
              <a:t>200 </a:t>
            </a:r>
            <a:r>
              <a:rPr lang="en-US" dirty="0" smtClean="0"/>
              <a:t> RA </a:t>
            </a:r>
            <a:r>
              <a:rPr lang="en-US" dirty="0"/>
              <a:t>CHANGE</a:t>
            </a:r>
          </a:p>
          <a:p>
            <a:r>
              <a:rPr lang="en-US" dirty="0"/>
              <a:t>210 </a:t>
            </a:r>
            <a:r>
              <a:rPr lang="en-US" dirty="0" smtClean="0"/>
              <a:t> RA </a:t>
            </a:r>
            <a:r>
              <a:rPr lang="en-US" dirty="0"/>
              <a:t>INQUIRY</a:t>
            </a:r>
          </a:p>
          <a:p>
            <a:r>
              <a:rPr lang="en-US" dirty="0"/>
              <a:t>220 </a:t>
            </a:r>
            <a:r>
              <a:rPr lang="en-US" dirty="0" smtClean="0"/>
              <a:t> RA </a:t>
            </a:r>
            <a:r>
              <a:rPr lang="en-US" dirty="0"/>
              <a:t>ACKNOWLEDGMENT</a:t>
            </a:r>
          </a:p>
          <a:p>
            <a:r>
              <a:rPr lang="en-US" dirty="0"/>
              <a:t>230 </a:t>
            </a:r>
            <a:r>
              <a:rPr lang="en-US" dirty="0" smtClean="0"/>
              <a:t> GENERAL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1400" y="5105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090  PRINT ACKNOWLEDGMENT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100  PRINT </a:t>
            </a:r>
            <a:r>
              <a:rPr lang="en-US" dirty="0">
                <a:solidFill>
                  <a:srgbClr val="FF0000"/>
                </a:solidFill>
              </a:rPr>
              <a:t>INVOICE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140  PRINT </a:t>
            </a:r>
            <a:r>
              <a:rPr lang="en-US" dirty="0">
                <a:solidFill>
                  <a:srgbClr val="FF0000"/>
                </a:solidFill>
              </a:rPr>
              <a:t>QUOTE</a:t>
            </a:r>
          </a:p>
        </p:txBody>
      </p:sp>
      <p:sp>
        <p:nvSpPr>
          <p:cNvPr id="16" name="Oval 15"/>
          <p:cNvSpPr/>
          <p:nvPr/>
        </p:nvSpPr>
        <p:spPr>
          <a:xfrm>
            <a:off x="5029200" y="6858000"/>
            <a:ext cx="1600200" cy="15200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~ 30 % of requests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181600" y="1676400"/>
            <a:ext cx="1409700" cy="1385499"/>
          </a:xfrm>
          <a:prstGeom prst="ellipse">
            <a:avLst/>
          </a:prstGeom>
          <a:solidFill>
            <a:srgbClr val="FF99FF">
              <a:alpha val="67059"/>
            </a:srgb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C0099"/>
                </a:solidFill>
                <a:latin typeface="+mj-lt"/>
              </a:rPr>
              <a:t>~ 70% of requests</a:t>
            </a:r>
            <a:endParaRPr lang="en-US" b="1" dirty="0">
              <a:solidFill>
                <a:srgbClr val="CC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22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420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54</cp:revision>
  <dcterms:created xsi:type="dcterms:W3CDTF">2013-06-18T12:54:36Z</dcterms:created>
  <dcterms:modified xsi:type="dcterms:W3CDTF">2014-01-15T18:10:44Z</dcterms:modified>
</cp:coreProperties>
</file>