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1" r:id="rId5"/>
    <p:sldId id="260" r:id="rId6"/>
    <p:sldId id="258" r:id="rId7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76" autoAdjust="0"/>
    <p:restoredTop sz="94660"/>
  </p:normalViewPr>
  <p:slideViewPr>
    <p:cSldViewPr>
      <p:cViewPr>
        <p:scale>
          <a:sx n="90" d="100"/>
          <a:sy n="90" d="100"/>
        </p:scale>
        <p:origin x="-2213" y="965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925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271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676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23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2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36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931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40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406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4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4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13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66" y="2286000"/>
            <a:ext cx="5038144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92" y="228600"/>
            <a:ext cx="78422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66" y="1180903"/>
            <a:ext cx="769334" cy="1013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1524000" y="304800"/>
            <a:ext cx="5181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Sarah calls Laddawn </a:t>
            </a:r>
            <a:r>
              <a:rPr lang="en-US" b="1" dirty="0" smtClean="0"/>
              <a:t>ask about the price on item 2874</a:t>
            </a:r>
            <a:r>
              <a:rPr lang="en-US" b="1" dirty="0"/>
              <a:t>.  Michael answers</a:t>
            </a:r>
            <a:r>
              <a:rPr lang="en-US" b="1" dirty="0" smtClean="0"/>
              <a:t>.</a:t>
            </a:r>
          </a:p>
          <a:p>
            <a:endParaRPr lang="en-US" b="1" dirty="0" smtClean="0"/>
          </a:p>
          <a:p>
            <a:r>
              <a:rPr lang="en-US" dirty="0" smtClean="0"/>
              <a:t>Michael </a:t>
            </a:r>
            <a:r>
              <a:rPr lang="en-US" dirty="0"/>
              <a:t>opens workflow in Avante. Opens C/E requests. Creates new request. </a:t>
            </a:r>
            <a:endParaRPr lang="en-US" dirty="0">
              <a:effectLst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92" y="6299200"/>
            <a:ext cx="5410200" cy="261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458166" y="5602069"/>
            <a:ext cx="53929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Leaves req source as phone. Enters customer number (Acme). Enters contact (Sarah). </a:t>
            </a:r>
          </a:p>
        </p:txBody>
      </p:sp>
    </p:spTree>
    <p:extLst>
      <p:ext uri="{BB962C8B-B14F-4D97-AF65-F5344CB8AC3E}">
        <p14:creationId xmlns:p14="http://schemas.microsoft.com/office/powerpoint/2010/main" val="227533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99" y="4419600"/>
            <a:ext cx="65309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14399"/>
            <a:ext cx="6479309" cy="2793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9202" y="304800"/>
            <a:ext cx="5820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Next, instead of doing this… 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990600" y="2590800"/>
            <a:ext cx="381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</a:rPr>
              <a:t>F3</a:t>
            </a:r>
            <a:endParaRPr lang="en-US" sz="1100" b="1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1371600" y="1905000"/>
            <a:ext cx="838200" cy="816605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375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3078" y="228600"/>
            <a:ext cx="58554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Michael selects new request type that logs him into web as Sarah. He enters item number and zip.</a:t>
            </a:r>
            <a:endParaRPr lang="en-US" sz="2000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2" y="133525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ounded Rectangle 10"/>
          <p:cNvSpPr/>
          <p:nvPr/>
        </p:nvSpPr>
        <p:spPr>
          <a:xfrm>
            <a:off x="2895600" y="5888567"/>
            <a:ext cx="1371600" cy="13123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CC0099"/>
                </a:solidFill>
              </a:rPr>
              <a:t>2898</a:t>
            </a:r>
            <a:endParaRPr lang="en-US" dirty="0">
              <a:solidFill>
                <a:srgbClr val="CC0099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08" y="1210733"/>
            <a:ext cx="654685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30" y="4724400"/>
            <a:ext cx="5670547" cy="311823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860778"/>
            <a:ext cx="1752600" cy="28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>
            <a:off x="2362200" y="2286000"/>
            <a:ext cx="2514600" cy="2574778"/>
          </a:xfrm>
          <a:prstGeom prst="straightConnector1">
            <a:avLst/>
          </a:prstGeom>
          <a:ln w="28575">
            <a:solidFill>
              <a:srgbClr val="CC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3124201" y="3810000"/>
            <a:ext cx="685800" cy="119206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3543301" y="3810000"/>
            <a:ext cx="266700" cy="2667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04800" y="8153400"/>
            <a:ext cx="58554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He clicks “Find”</a:t>
            </a:r>
            <a:endParaRPr 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1905000" y="7467600"/>
            <a:ext cx="1066800" cy="375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52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3079" y="634994"/>
            <a:ext cx="50585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Clicking Find generates results like </a:t>
            </a:r>
            <a:r>
              <a:rPr lang="en-US" sz="2400" dirty="0" smtClean="0"/>
              <a:t>this (just pretend it’s a 14 x 14 </a:t>
            </a:r>
            <a:r>
              <a:rPr lang="en-US" sz="2400" dirty="0" err="1" smtClean="0"/>
              <a:t>layflat</a:t>
            </a:r>
            <a:r>
              <a:rPr lang="en-US" sz="2400" dirty="0" smtClean="0"/>
              <a:t> in cases):</a:t>
            </a:r>
            <a:endParaRPr lang="en-US" sz="2400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2" y="539919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171" y="2141537"/>
            <a:ext cx="4824413" cy="27352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567267" y="5791200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This sequence of steps also works for the following request types…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9008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2514600"/>
            <a:ext cx="55626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030 – sales </a:t>
            </a:r>
            <a:r>
              <a:rPr lang="en-US" sz="1600" dirty="0" smtClean="0">
                <a:solidFill>
                  <a:srgbClr val="FF0000"/>
                </a:solidFill>
              </a:rPr>
              <a:t>order (address insufficient quantity at checkout)</a:t>
            </a:r>
            <a:endParaRPr lang="en-US" sz="1600" strike="sngStrike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" y="228600"/>
            <a:ext cx="64770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070 – stock </a:t>
            </a:r>
            <a:r>
              <a:rPr lang="en-US" sz="1600" dirty="0" smtClean="0">
                <a:solidFill>
                  <a:srgbClr val="FF0000"/>
                </a:solidFill>
              </a:rPr>
              <a:t>check (basic – need Avante req for advanced functions) 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92536" y="6211797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110 – </a:t>
            </a:r>
            <a:r>
              <a:rPr lang="en-US" dirty="0"/>
              <a:t>custom quote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20" y="505201"/>
            <a:ext cx="3081386" cy="179606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199" y="2819400"/>
            <a:ext cx="4077283" cy="309296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2521" y="6521112"/>
            <a:ext cx="4004479" cy="2470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227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337846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030 – sales order</a:t>
            </a:r>
            <a:endParaRPr lang="en-US" sz="1600" strike="sngStrike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91000" y="3818692"/>
            <a:ext cx="20764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070 – stock check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0" y="4157246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080 – price </a:t>
            </a:r>
            <a:r>
              <a:rPr lang="en-US" dirty="0" smtClean="0"/>
              <a:t>check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4000" y="5300246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110– custom quote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858000"/>
            <a:ext cx="3886200" cy="213702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Cloud Callout 11"/>
          <p:cNvSpPr/>
          <p:nvPr/>
        </p:nvSpPr>
        <p:spPr>
          <a:xfrm>
            <a:off x="3041496" y="4959302"/>
            <a:ext cx="3269615" cy="1524000"/>
          </a:xfrm>
          <a:prstGeom prst="cloudCallout">
            <a:avLst>
              <a:gd name="adj1" fmla="val -65099"/>
              <a:gd name="adj2" fmla="val 16155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</a:t>
            </a:r>
            <a:r>
              <a:rPr lang="en-US" sz="1400" dirty="0" smtClean="0">
                <a:solidFill>
                  <a:schemeClr val="accent1"/>
                </a:solidFill>
              </a:rPr>
              <a:t>Is this an “as had”? Go to Saved Items or Order History.</a:t>
            </a:r>
            <a:endParaRPr lang="en-US" sz="1400" dirty="0"/>
          </a:p>
        </p:txBody>
      </p:sp>
      <p:sp>
        <p:nvSpPr>
          <p:cNvPr id="16" name="Cloud Callout 15"/>
          <p:cNvSpPr/>
          <p:nvPr/>
        </p:nvSpPr>
        <p:spPr>
          <a:xfrm>
            <a:off x="152400" y="2804622"/>
            <a:ext cx="2782265" cy="1426655"/>
          </a:xfrm>
          <a:prstGeom prst="cloudCallout">
            <a:avLst>
              <a:gd name="adj1" fmla="val 66091"/>
              <a:gd name="adj2" fmla="val 18544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1"/>
                </a:solidFill>
              </a:rPr>
              <a:t>In a hurry? No interest in YMAC? Use </a:t>
            </a:r>
            <a:r>
              <a:rPr lang="en-US" sz="1400" dirty="0" smtClean="0">
                <a:solidFill>
                  <a:schemeClr val="accent1"/>
                </a:solidFill>
              </a:rPr>
              <a:t>Cart “</a:t>
            </a:r>
            <a:r>
              <a:rPr lang="en-US" sz="1400" dirty="0">
                <a:solidFill>
                  <a:schemeClr val="accent1"/>
                </a:solidFill>
              </a:rPr>
              <a:t>Q</a:t>
            </a:r>
            <a:r>
              <a:rPr lang="en-US" sz="1400" dirty="0" smtClean="0">
                <a:solidFill>
                  <a:schemeClr val="accent1"/>
                </a:solidFill>
              </a:rPr>
              <a:t>uick </a:t>
            </a:r>
            <a:r>
              <a:rPr lang="en-US" sz="1400" dirty="0">
                <a:solidFill>
                  <a:schemeClr val="accent1"/>
                </a:solidFill>
              </a:rPr>
              <a:t>A</a:t>
            </a:r>
            <a:r>
              <a:rPr lang="en-US" sz="1400" dirty="0" smtClean="0">
                <a:solidFill>
                  <a:schemeClr val="accent1"/>
                </a:solidFill>
              </a:rPr>
              <a:t>dd.”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304800" y="228600"/>
            <a:ext cx="61372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Conversations can dictate 1-click detours, once Michael is logged in</a:t>
            </a:r>
            <a:endParaRPr lang="en-US" sz="2400" dirty="0"/>
          </a:p>
        </p:txBody>
      </p:sp>
      <p:sp>
        <p:nvSpPr>
          <p:cNvPr id="18" name="Cloud Callout 17"/>
          <p:cNvSpPr/>
          <p:nvPr/>
        </p:nvSpPr>
        <p:spPr>
          <a:xfrm>
            <a:off x="2590800" y="1051130"/>
            <a:ext cx="4163060" cy="2149270"/>
          </a:xfrm>
          <a:prstGeom prst="cloudCallout">
            <a:avLst>
              <a:gd name="adj1" fmla="val -70822"/>
              <a:gd name="adj2" fmla="val -1990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</a:t>
            </a:r>
            <a:r>
              <a:rPr lang="en-US" sz="1400" dirty="0" smtClean="0">
                <a:solidFill>
                  <a:schemeClr val="accent1"/>
                </a:solidFill>
              </a:rPr>
              <a:t>Is this a reorder? Go to Order History. Is this something Sarah or someone in her organization recently called about or priced on the web? Go to Saved Items or Saved </a:t>
            </a:r>
            <a:r>
              <a:rPr lang="en-US" sz="1400" dirty="0" smtClean="0">
                <a:solidFill>
                  <a:schemeClr val="accent1"/>
                </a:solidFill>
              </a:rPr>
              <a:t>Carts (or scan the thread).</a:t>
            </a:r>
            <a:endParaRPr lang="en-US" sz="1400" dirty="0"/>
          </a:p>
        </p:txBody>
      </p:sp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836" y="5727821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192" y="3604723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721" y="1748024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4191000" y="3476774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030 – sales order</a:t>
            </a:r>
            <a:endParaRPr lang="en-US" sz="1600" strike="sngStrik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80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223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Parker</dc:creator>
  <cp:lastModifiedBy>Susan Parker</cp:lastModifiedBy>
  <cp:revision>32</cp:revision>
  <dcterms:created xsi:type="dcterms:W3CDTF">2013-06-18T12:54:36Z</dcterms:created>
  <dcterms:modified xsi:type="dcterms:W3CDTF">2013-06-19T16:19:51Z</dcterms:modified>
</cp:coreProperties>
</file>