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9" r:id="rId5"/>
    <p:sldId id="261" r:id="rId6"/>
    <p:sldId id="260" r:id="rId7"/>
    <p:sldId id="258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70" d="100"/>
          <a:sy n="70" d="100"/>
        </p:scale>
        <p:origin x="-466" y="18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54102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</a:t>
            </a:r>
            <a:r>
              <a:rPr lang="en-US" b="1" dirty="0" smtClean="0"/>
              <a:t>Laddawn to request current pricing for 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Michael answers. </a:t>
            </a:r>
            <a:endParaRPr lang="en-US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2514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opens </a:t>
            </a:r>
            <a:r>
              <a:rPr lang="en-US" dirty="0"/>
              <a:t>C/E requests.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33" y="2858506"/>
            <a:ext cx="2293937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83932"/>
            <a:ext cx="1890713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8166" y="5040868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creates </a:t>
            </a:r>
            <a:r>
              <a:rPr lang="en-US" dirty="0"/>
              <a:t>new request. </a:t>
            </a:r>
            <a:endParaRPr lang="en-US" dirty="0"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2514600"/>
            <a:ext cx="3275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 opens workflow in Avante.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586581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1600" y="770224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leaves request </a:t>
            </a:r>
            <a:r>
              <a:rPr lang="en-US" dirty="0"/>
              <a:t>source as phone. </a:t>
            </a:r>
            <a:r>
              <a:rPr lang="en-US" dirty="0" smtClean="0"/>
              <a:t>He enters </a:t>
            </a:r>
            <a:r>
              <a:rPr lang="en-US" dirty="0"/>
              <a:t>customer number (Acme). </a:t>
            </a:r>
            <a:r>
              <a:rPr lang="en-US" dirty="0" smtClean="0"/>
              <a:t>He enters </a:t>
            </a:r>
            <a:r>
              <a:rPr lang="en-US" dirty="0"/>
              <a:t>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3946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4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172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sz="1400" dirty="0" smtClean="0"/>
              <a:t>110 – </a:t>
            </a:r>
            <a:r>
              <a:rPr lang="en-US" sz="1400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066800"/>
            <a:ext cx="381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030  SALES </a:t>
            </a:r>
            <a:r>
              <a:rPr lang="en-US" dirty="0"/>
              <a:t>ORDER ENTRY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 smtClean="0"/>
              <a:t>BASIC </a:t>
            </a:r>
            <a:endParaRPr lang="en-US" i="1" dirty="0"/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 smtClean="0"/>
              <a:t>BASIC</a:t>
            </a:r>
            <a:endParaRPr lang="en-US" i="1" dirty="0"/>
          </a:p>
          <a:p>
            <a:r>
              <a:rPr lang="en-US" dirty="0" smtClean="0"/>
              <a:t>110  CUSTOM </a:t>
            </a:r>
            <a:r>
              <a:rPr lang="en-US" dirty="0"/>
              <a:t>QUOTE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120  CUSTOM </a:t>
            </a:r>
            <a:r>
              <a:rPr lang="en-US" dirty="0"/>
              <a:t>QUOTE CHANGE</a:t>
            </a:r>
          </a:p>
          <a:p>
            <a:r>
              <a:rPr lang="en-US" dirty="0" smtClean="0"/>
              <a:t>130  CONVERT QUOTE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3282043" y="1066801"/>
            <a:ext cx="533400" cy="1676400"/>
          </a:xfrm>
          <a:prstGeom prst="rightBrace">
            <a:avLst>
              <a:gd name="adj1" fmla="val 34864"/>
              <a:gd name="adj2" fmla="val 25872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5443" y="1159132"/>
            <a:ext cx="224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C0099"/>
                </a:solidFill>
              </a:rPr>
              <a:t>030? 03X? </a:t>
            </a:r>
            <a:r>
              <a:rPr lang="en-US" b="1" dirty="0" smtClean="0">
                <a:solidFill>
                  <a:srgbClr val="CC0099"/>
                </a:solidFill>
              </a:rPr>
              <a:t>“SHOP” &gt;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Shop tab 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124201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043  CHECK </a:t>
            </a:r>
            <a:r>
              <a:rPr lang="en-US" dirty="0"/>
              <a:t>ORDER STATUS</a:t>
            </a:r>
          </a:p>
          <a:p>
            <a:r>
              <a:rPr lang="en-US" dirty="0" smtClean="0"/>
              <a:t>050  PROOF </a:t>
            </a:r>
            <a:r>
              <a:rPr lang="en-US" dirty="0"/>
              <a:t>OF DELIVERY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3276600" y="2971800"/>
            <a:ext cx="533400" cy="914400"/>
          </a:xfrm>
          <a:prstGeom prst="rightBrace">
            <a:avLst>
              <a:gd name="adj1" fmla="val 30782"/>
              <a:gd name="adj2" fmla="val 69048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3414" y="3191470"/>
            <a:ext cx="224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C0099"/>
                </a:solidFill>
              </a:rPr>
              <a:t>043? 04X? “CHECK ORDER” &gt; 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Order History Tab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57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99"/>
                </a:solidFill>
              </a:rPr>
              <a:t>Move to the web</a:t>
            </a:r>
            <a:endParaRPr lang="en-US" sz="3200" b="1" dirty="0">
              <a:solidFill>
                <a:srgbClr val="CC00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5206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Keep in Avante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45206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TBD</a:t>
            </a:r>
            <a:endParaRPr lang="en-US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304800" y="5105400"/>
            <a:ext cx="373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040  SALES </a:t>
            </a:r>
            <a:r>
              <a:rPr lang="en-US" dirty="0"/>
              <a:t>ORDER </a:t>
            </a:r>
            <a:r>
              <a:rPr lang="en-US" dirty="0" smtClean="0"/>
              <a:t>CHANGE </a:t>
            </a:r>
            <a:r>
              <a:rPr lang="en-US" dirty="0" smtClean="0">
                <a:solidFill>
                  <a:srgbClr val="0000FF"/>
                </a:solidFill>
              </a:rPr>
              <a:t>(10%)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041  EXPEDITE</a:t>
            </a:r>
            <a:endParaRPr lang="en-US" dirty="0"/>
          </a:p>
          <a:p>
            <a:r>
              <a:rPr lang="en-US" dirty="0"/>
              <a:t>060 </a:t>
            </a:r>
            <a:r>
              <a:rPr lang="en-US" dirty="0" smtClean="0"/>
              <a:t> POD </a:t>
            </a:r>
            <a:r>
              <a:rPr lang="en-US" dirty="0"/>
              <a:t>RECEIPT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/>
              <a:t>ADVANCED</a:t>
            </a:r>
          </a:p>
          <a:p>
            <a:r>
              <a:rPr lang="en-US" dirty="0"/>
              <a:t>075 </a:t>
            </a:r>
            <a:r>
              <a:rPr lang="en-US" dirty="0" smtClean="0"/>
              <a:t> MRP </a:t>
            </a:r>
            <a:r>
              <a:rPr lang="en-US" dirty="0"/>
              <a:t>DISPLAY</a:t>
            </a:r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/>
              <a:t>ADVANCED</a:t>
            </a:r>
          </a:p>
          <a:p>
            <a:r>
              <a:rPr lang="en-US" dirty="0"/>
              <a:t>160 </a:t>
            </a:r>
            <a:r>
              <a:rPr lang="en-US" dirty="0" smtClean="0"/>
              <a:t> INVENTORY </a:t>
            </a:r>
            <a:r>
              <a:rPr lang="en-US" dirty="0"/>
              <a:t>LOCATION</a:t>
            </a:r>
          </a:p>
          <a:p>
            <a:r>
              <a:rPr lang="en-US" dirty="0"/>
              <a:t>170 </a:t>
            </a:r>
            <a:r>
              <a:rPr lang="en-US" dirty="0" smtClean="0"/>
              <a:t> CR/DB </a:t>
            </a:r>
            <a:r>
              <a:rPr lang="en-US" dirty="0"/>
              <a:t>MEMO ENTRY</a:t>
            </a:r>
          </a:p>
          <a:p>
            <a:r>
              <a:rPr lang="en-US" dirty="0"/>
              <a:t>180 </a:t>
            </a:r>
            <a:r>
              <a:rPr lang="en-US" dirty="0" smtClean="0"/>
              <a:t> CR/DB </a:t>
            </a:r>
            <a:r>
              <a:rPr lang="en-US" dirty="0"/>
              <a:t>MEMO CHANGE</a:t>
            </a:r>
          </a:p>
          <a:p>
            <a:r>
              <a:rPr lang="en-US" dirty="0"/>
              <a:t>190 </a:t>
            </a:r>
            <a:r>
              <a:rPr lang="en-US" dirty="0" smtClean="0"/>
              <a:t> RA </a:t>
            </a:r>
            <a:r>
              <a:rPr lang="en-US" dirty="0"/>
              <a:t>ENTRY</a:t>
            </a:r>
          </a:p>
          <a:p>
            <a:r>
              <a:rPr lang="en-US" dirty="0"/>
              <a:t>200 </a:t>
            </a:r>
            <a:r>
              <a:rPr lang="en-US" dirty="0" smtClean="0"/>
              <a:t> RA </a:t>
            </a:r>
            <a:r>
              <a:rPr lang="en-US" dirty="0"/>
              <a:t>CHANGE</a:t>
            </a:r>
          </a:p>
          <a:p>
            <a:r>
              <a:rPr lang="en-US" dirty="0"/>
              <a:t>210 </a:t>
            </a:r>
            <a:r>
              <a:rPr lang="en-US" dirty="0" smtClean="0"/>
              <a:t> RA </a:t>
            </a:r>
            <a:r>
              <a:rPr lang="en-US" dirty="0"/>
              <a:t>INQUIRY</a:t>
            </a:r>
          </a:p>
          <a:p>
            <a:r>
              <a:rPr lang="en-US" dirty="0"/>
              <a:t>220 </a:t>
            </a:r>
            <a:r>
              <a:rPr lang="en-US" dirty="0" smtClean="0"/>
              <a:t> RA </a:t>
            </a:r>
            <a:r>
              <a:rPr lang="en-US" dirty="0"/>
              <a:t>ACKNOWLEDGMENT</a:t>
            </a:r>
          </a:p>
          <a:p>
            <a:r>
              <a:rPr lang="en-US" dirty="0"/>
              <a:t>230 </a:t>
            </a:r>
            <a:r>
              <a:rPr lang="en-US" dirty="0" smtClean="0"/>
              <a:t> GENERAL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1400" y="5105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090  PRINT ACKNOWLEDGMENT</a:t>
            </a:r>
            <a:endParaRPr lang="en-US" dirty="0"/>
          </a:p>
          <a:p>
            <a:r>
              <a:rPr lang="en-US" dirty="0" smtClean="0"/>
              <a:t>100  PRINT </a:t>
            </a:r>
            <a:r>
              <a:rPr lang="en-US" dirty="0"/>
              <a:t>INVOICE</a:t>
            </a:r>
          </a:p>
          <a:p>
            <a:r>
              <a:rPr lang="en-US" dirty="0" smtClean="0"/>
              <a:t>140  PRINT </a:t>
            </a:r>
            <a:r>
              <a:rPr lang="en-US" dirty="0"/>
              <a:t>QUOTE</a:t>
            </a:r>
          </a:p>
        </p:txBody>
      </p:sp>
      <p:sp>
        <p:nvSpPr>
          <p:cNvPr id="16" name="Oval 15"/>
          <p:cNvSpPr/>
          <p:nvPr/>
        </p:nvSpPr>
        <p:spPr>
          <a:xfrm>
            <a:off x="5029200" y="6858000"/>
            <a:ext cx="1600200" cy="15200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~ 30 % of requests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181600" y="1676400"/>
            <a:ext cx="1409700" cy="1385499"/>
          </a:xfrm>
          <a:prstGeom prst="ellipse">
            <a:avLst/>
          </a:prstGeom>
          <a:solidFill>
            <a:srgbClr val="FF99FF">
              <a:alpha val="67059"/>
            </a:srgb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C0099"/>
                </a:solidFill>
                <a:latin typeface="+mj-lt"/>
              </a:rPr>
              <a:t>~ 70% of requests</a:t>
            </a:r>
            <a:endParaRPr lang="en-US" b="1" dirty="0">
              <a:solidFill>
                <a:srgbClr val="CC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22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366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45</cp:revision>
  <dcterms:created xsi:type="dcterms:W3CDTF">2013-06-18T12:54:36Z</dcterms:created>
  <dcterms:modified xsi:type="dcterms:W3CDTF">2013-06-19T20:45:06Z</dcterms:modified>
</cp:coreProperties>
</file>