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6" r:id="rId4"/>
    <p:sldId id="259" r:id="rId5"/>
    <p:sldId id="261" r:id="rId6"/>
    <p:sldId id="260" r:id="rId7"/>
    <p:sldId id="258" r:id="rId8"/>
    <p:sldId id="263" r:id="rId9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76" autoAdjust="0"/>
    <p:restoredTop sz="94660"/>
  </p:normalViewPr>
  <p:slideViewPr>
    <p:cSldViewPr>
      <p:cViewPr>
        <p:scale>
          <a:sx n="70" d="100"/>
          <a:sy n="70" d="100"/>
        </p:scale>
        <p:origin x="-466" y="-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2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7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7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3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3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3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1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5410200"/>
            <a:ext cx="5038144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228600"/>
            <a:ext cx="7842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1180903"/>
            <a:ext cx="769334" cy="101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24000" y="304800"/>
            <a:ext cx="5181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Sarah calls </a:t>
            </a:r>
            <a:r>
              <a:rPr lang="en-US" b="1" dirty="0" smtClean="0"/>
              <a:t>Laddawn to request current pricing for item 2874</a:t>
            </a:r>
            <a:r>
              <a:rPr lang="en-US" b="1" dirty="0"/>
              <a:t>. </a:t>
            </a:r>
            <a:endParaRPr lang="en-US" b="1" dirty="0" smtClean="0"/>
          </a:p>
          <a:p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Michael answers. </a:t>
            </a:r>
            <a:endParaRPr lang="en-US" dirty="0"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0" y="2514600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He opens </a:t>
            </a:r>
            <a:r>
              <a:rPr lang="en-US" dirty="0"/>
              <a:t>C/E requests.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233" y="2858506"/>
            <a:ext cx="2293937" cy="188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883932"/>
            <a:ext cx="1890713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58166" y="5040868"/>
            <a:ext cx="518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He creates </a:t>
            </a:r>
            <a:r>
              <a:rPr lang="en-US" dirty="0"/>
              <a:t>new request. </a:t>
            </a:r>
            <a:endParaRPr lang="en-US" dirty="0"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" y="2514600"/>
            <a:ext cx="32756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He opens workflow in Avante.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753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586581"/>
            <a:ext cx="769334" cy="101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14600"/>
            <a:ext cx="5410200" cy="261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371600" y="770224"/>
            <a:ext cx="53929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He leaves request </a:t>
            </a:r>
            <a:r>
              <a:rPr lang="en-US" dirty="0"/>
              <a:t>source as phone. </a:t>
            </a:r>
            <a:r>
              <a:rPr lang="en-US" dirty="0" smtClean="0"/>
              <a:t>He enters </a:t>
            </a:r>
            <a:r>
              <a:rPr lang="en-US" dirty="0"/>
              <a:t>customer number (Acme). </a:t>
            </a:r>
            <a:r>
              <a:rPr lang="en-US" dirty="0" smtClean="0"/>
              <a:t>He enters </a:t>
            </a:r>
            <a:r>
              <a:rPr lang="en-US" dirty="0"/>
              <a:t>contact (Sarah). </a:t>
            </a:r>
          </a:p>
        </p:txBody>
      </p:sp>
    </p:spTree>
    <p:extLst>
      <p:ext uri="{BB962C8B-B14F-4D97-AF65-F5344CB8AC3E}">
        <p14:creationId xmlns:p14="http://schemas.microsoft.com/office/powerpoint/2010/main" val="39462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99" y="4419600"/>
            <a:ext cx="65309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399"/>
            <a:ext cx="6479309" cy="2793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9202" y="304800"/>
            <a:ext cx="5820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Next, instead of doing this…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2590800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F3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371600" y="1905000"/>
            <a:ext cx="838200" cy="81660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7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8" y="228600"/>
            <a:ext cx="58554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Michael selects new request type that logs him into web as Sarah. He enters item number and zip.</a:t>
            </a:r>
            <a:endParaRPr lang="en-US" sz="20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133525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2895600" y="5888567"/>
            <a:ext cx="1371600" cy="13123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CC0099"/>
                </a:solidFill>
              </a:rPr>
              <a:t>2898</a:t>
            </a:r>
            <a:endParaRPr lang="en-US" dirty="0">
              <a:solidFill>
                <a:srgbClr val="CC0099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08" y="1210733"/>
            <a:ext cx="654685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0" y="4724400"/>
            <a:ext cx="5670547" cy="31182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860778"/>
            <a:ext cx="1752600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2362200" y="2286000"/>
            <a:ext cx="2514600" cy="2574778"/>
          </a:xfrm>
          <a:prstGeom prst="straightConnector1">
            <a:avLst/>
          </a:prstGeom>
          <a:ln w="28575"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124201" y="3810000"/>
            <a:ext cx="685800" cy="119206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543301" y="3810000"/>
            <a:ext cx="266700" cy="2667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8153400"/>
            <a:ext cx="58554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He clicks “Find”</a:t>
            </a:r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1905000" y="7467600"/>
            <a:ext cx="1066800" cy="375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9" y="634994"/>
            <a:ext cx="50585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Clicking Find generates results like this (just pretend it’s a 14 x 14 </a:t>
            </a:r>
            <a:r>
              <a:rPr lang="en-US" sz="2400" dirty="0" err="1" smtClean="0"/>
              <a:t>layflat</a:t>
            </a:r>
            <a:r>
              <a:rPr lang="en-US" sz="2400" dirty="0" smtClean="0"/>
              <a:t> in cases):</a:t>
            </a:r>
            <a:endParaRPr lang="en-US" sz="24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539919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71" y="2141537"/>
            <a:ext cx="4824413" cy="2735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67267" y="57912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sequence of steps also works for the following request types…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008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2514600"/>
            <a:ext cx="55626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030 – sales order (address insufficient quantity at checkout)</a:t>
            </a:r>
            <a:endParaRPr lang="en-US" sz="14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228600"/>
            <a:ext cx="61722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070 – stock check (basic – still need Avante req for advanced functions) 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92536" y="6211797"/>
            <a:ext cx="474646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sz="1400" dirty="0" smtClean="0"/>
              <a:t>110 – </a:t>
            </a:r>
            <a:r>
              <a:rPr lang="en-US" sz="1400" dirty="0"/>
              <a:t>custom </a:t>
            </a:r>
            <a:r>
              <a:rPr lang="en-US" sz="1400" dirty="0" smtClean="0"/>
              <a:t>quote (and 120 custom quote change) </a:t>
            </a:r>
            <a:endParaRPr lang="en-US" sz="14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0" y="505201"/>
            <a:ext cx="3081386" cy="179606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2819400"/>
            <a:ext cx="4077283" cy="309296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521" y="6521112"/>
            <a:ext cx="4004479" cy="247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227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143000"/>
            <a:ext cx="222885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</a:t>
            </a:r>
            <a:r>
              <a:rPr lang="en-US" sz="1600" dirty="0" smtClean="0">
                <a:solidFill>
                  <a:srgbClr val="FF0000"/>
                </a:solidFill>
              </a:rPr>
              <a:t>order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130 </a:t>
            </a:r>
            <a:r>
              <a:rPr lang="en-US" sz="1600" dirty="0">
                <a:solidFill>
                  <a:srgbClr val="FF0000"/>
                </a:solidFill>
              </a:rPr>
              <a:t>– </a:t>
            </a:r>
            <a:r>
              <a:rPr lang="en-US" sz="1600" dirty="0" smtClean="0">
                <a:solidFill>
                  <a:srgbClr val="FF0000"/>
                </a:solidFill>
              </a:rPr>
              <a:t>convert quote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3818692"/>
            <a:ext cx="20764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070 – stock check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41572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080 – price </a:t>
            </a:r>
            <a:r>
              <a:rPr lang="en-US" dirty="0" smtClean="0"/>
              <a:t>check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4000" y="5029200"/>
            <a:ext cx="27874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110– custom </a:t>
            </a:r>
            <a:r>
              <a:rPr lang="en-US" dirty="0" smtClean="0"/>
              <a:t>quote</a:t>
            </a:r>
          </a:p>
          <a:p>
            <a:r>
              <a:rPr lang="en-US" dirty="0" smtClean="0"/>
              <a:t>120</a:t>
            </a:r>
            <a:r>
              <a:rPr lang="en-US" dirty="0"/>
              <a:t> –</a:t>
            </a:r>
            <a:r>
              <a:rPr lang="en-US" dirty="0" smtClean="0"/>
              <a:t> custom quote change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0"/>
            <a:ext cx="3886200" cy="213702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loud Callout 11"/>
          <p:cNvSpPr/>
          <p:nvPr/>
        </p:nvSpPr>
        <p:spPr>
          <a:xfrm>
            <a:off x="3041496" y="4724400"/>
            <a:ext cx="3378354" cy="1758902"/>
          </a:xfrm>
          <a:prstGeom prst="cloudCallout">
            <a:avLst>
              <a:gd name="adj1" fmla="val -65099"/>
              <a:gd name="adj2" fmla="val 16155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I</a:t>
            </a:r>
            <a:r>
              <a:rPr lang="en-US" sz="1400" dirty="0" err="1" smtClean="0">
                <a:solidFill>
                  <a:schemeClr val="accent1"/>
                </a:solidFill>
              </a:rPr>
              <a:t>New</a:t>
            </a:r>
            <a:r>
              <a:rPr lang="en-US" sz="1400" dirty="0" smtClean="0">
                <a:solidFill>
                  <a:schemeClr val="accent1"/>
                </a:solidFill>
              </a:rPr>
              <a:t> quote? Fill out shop tab. “As </a:t>
            </a:r>
            <a:r>
              <a:rPr lang="en-US" sz="1400" dirty="0" smtClean="0">
                <a:solidFill>
                  <a:schemeClr val="accent1"/>
                </a:solidFill>
              </a:rPr>
              <a:t>had”? </a:t>
            </a:r>
            <a:r>
              <a:rPr lang="en-US" sz="1400" dirty="0" smtClean="0">
                <a:solidFill>
                  <a:schemeClr val="accent1"/>
                </a:solidFill>
              </a:rPr>
              <a:t>Quote change? </a:t>
            </a:r>
            <a:r>
              <a:rPr lang="en-US" sz="1400" dirty="0" smtClean="0">
                <a:solidFill>
                  <a:schemeClr val="accent1"/>
                </a:solidFill>
              </a:rPr>
              <a:t>Go </a:t>
            </a:r>
            <a:r>
              <a:rPr lang="en-US" sz="1400" dirty="0" smtClean="0">
                <a:solidFill>
                  <a:schemeClr val="accent1"/>
                </a:solidFill>
              </a:rPr>
              <a:t>to Saved Items or Order History</a:t>
            </a:r>
            <a:r>
              <a:rPr lang="en-US" sz="1400" dirty="0">
                <a:solidFill>
                  <a:schemeClr val="accent1"/>
                </a:solidFill>
              </a:rPr>
              <a:t>. Quote change? </a:t>
            </a:r>
            <a:r>
              <a:rPr lang="en-US" sz="1400" dirty="0" smtClean="0">
                <a:solidFill>
                  <a:schemeClr val="accent1"/>
                </a:solidFill>
              </a:rPr>
              <a:t> Go to Saved Items or Cart.</a:t>
            </a:r>
            <a:endParaRPr lang="en-US" sz="1400" dirty="0"/>
          </a:p>
        </p:txBody>
      </p:sp>
      <p:sp>
        <p:nvSpPr>
          <p:cNvPr id="16" name="Cloud Callout 15"/>
          <p:cNvSpPr/>
          <p:nvPr/>
        </p:nvSpPr>
        <p:spPr>
          <a:xfrm>
            <a:off x="152400" y="2804622"/>
            <a:ext cx="2782265" cy="1426655"/>
          </a:xfrm>
          <a:prstGeom prst="cloudCallout">
            <a:avLst>
              <a:gd name="adj1" fmla="val 66091"/>
              <a:gd name="adj2" fmla="val 18544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In a hurry? No interest in YMAC? Use Cart “</a:t>
            </a:r>
            <a:r>
              <a:rPr lang="en-US" sz="1400" dirty="0">
                <a:solidFill>
                  <a:schemeClr val="accent1"/>
                </a:solidFill>
              </a:rPr>
              <a:t>Q</a:t>
            </a:r>
            <a:r>
              <a:rPr lang="en-US" sz="1400" dirty="0" smtClean="0">
                <a:solidFill>
                  <a:schemeClr val="accent1"/>
                </a:solidFill>
              </a:rPr>
              <a:t>uick </a:t>
            </a:r>
            <a:r>
              <a:rPr lang="en-US" sz="1400" dirty="0">
                <a:solidFill>
                  <a:schemeClr val="accent1"/>
                </a:solidFill>
              </a:rPr>
              <a:t>A</a:t>
            </a:r>
            <a:r>
              <a:rPr lang="en-US" sz="1400" dirty="0" smtClean="0">
                <a:solidFill>
                  <a:schemeClr val="accent1"/>
                </a:solidFill>
              </a:rPr>
              <a:t>dd.”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228600"/>
            <a:ext cx="6137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Conversations can dictate 1-click detours, once Michael is logged in</a:t>
            </a:r>
            <a:endParaRPr lang="en-US" sz="2400" dirty="0"/>
          </a:p>
        </p:txBody>
      </p:sp>
      <p:sp>
        <p:nvSpPr>
          <p:cNvPr id="18" name="Cloud Callout 17"/>
          <p:cNvSpPr/>
          <p:nvPr/>
        </p:nvSpPr>
        <p:spPr>
          <a:xfrm>
            <a:off x="2590800" y="1051130"/>
            <a:ext cx="4163060" cy="2149270"/>
          </a:xfrm>
          <a:prstGeom prst="cloudCallout">
            <a:avLst>
              <a:gd name="adj1" fmla="val -70822"/>
              <a:gd name="adj2" fmla="val -1990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a reorder? Go to Order History. Is this something Sarah or someone in her organization recently called about or priced on the web? Go to Saved Items or Saved Carts (or scan the thread).</a:t>
            </a:r>
            <a:endParaRPr lang="en-US" sz="1400" dirty="0"/>
          </a:p>
        </p:txBody>
      </p: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836" y="5727821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192" y="3604723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721" y="1748024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191000" y="3476774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80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1066800"/>
            <a:ext cx="3810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030  SALES </a:t>
            </a:r>
            <a:r>
              <a:rPr lang="en-US" dirty="0"/>
              <a:t>ORDER ENTRY</a:t>
            </a:r>
          </a:p>
          <a:p>
            <a:r>
              <a:rPr lang="en-US" dirty="0" smtClean="0"/>
              <a:t>070  STOCK </a:t>
            </a:r>
            <a:r>
              <a:rPr lang="en-US" dirty="0"/>
              <a:t>CHECK </a:t>
            </a:r>
            <a:r>
              <a:rPr lang="en-US" i="1" dirty="0" smtClean="0"/>
              <a:t>BASIC </a:t>
            </a:r>
            <a:endParaRPr lang="en-US" i="1" dirty="0"/>
          </a:p>
          <a:p>
            <a:r>
              <a:rPr lang="en-US" dirty="0" smtClean="0"/>
              <a:t>080  PRICE </a:t>
            </a:r>
            <a:r>
              <a:rPr lang="en-US" dirty="0"/>
              <a:t>INQUIRY </a:t>
            </a:r>
            <a:r>
              <a:rPr lang="en-US" i="1" dirty="0" smtClean="0"/>
              <a:t>BASIC</a:t>
            </a:r>
            <a:endParaRPr lang="en-US" i="1" dirty="0"/>
          </a:p>
          <a:p>
            <a:r>
              <a:rPr lang="en-US" dirty="0" smtClean="0"/>
              <a:t>110  CUSTOM </a:t>
            </a:r>
            <a:r>
              <a:rPr lang="en-US" dirty="0"/>
              <a:t>QUOTE </a:t>
            </a:r>
            <a:r>
              <a:rPr lang="en-US" dirty="0" smtClean="0"/>
              <a:t>ENTRY</a:t>
            </a:r>
          </a:p>
          <a:p>
            <a:r>
              <a:rPr lang="en-US" dirty="0" smtClean="0"/>
              <a:t>120  CUSTOM </a:t>
            </a:r>
            <a:r>
              <a:rPr lang="en-US" dirty="0"/>
              <a:t>QUOTE CHANGE</a:t>
            </a:r>
          </a:p>
          <a:p>
            <a:r>
              <a:rPr lang="en-US" dirty="0" smtClean="0"/>
              <a:t>130  CONVERT QUOTE</a:t>
            </a:r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>
            <a:off x="3282043" y="1066801"/>
            <a:ext cx="533400" cy="1676400"/>
          </a:xfrm>
          <a:prstGeom prst="rightBrace">
            <a:avLst>
              <a:gd name="adj1" fmla="val 34864"/>
              <a:gd name="adj2" fmla="val 25872"/>
            </a:avLst>
          </a:prstGeom>
          <a:ln w="5715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5443" y="1159132"/>
            <a:ext cx="2247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C0099"/>
                </a:solidFill>
              </a:rPr>
              <a:t>030? 03X? </a:t>
            </a:r>
            <a:r>
              <a:rPr lang="en-US" b="1" dirty="0" smtClean="0">
                <a:solidFill>
                  <a:srgbClr val="CC0099"/>
                </a:solidFill>
              </a:rPr>
              <a:t>“SHOP” &gt;</a:t>
            </a:r>
            <a:br>
              <a:rPr lang="en-US" b="1" dirty="0" smtClean="0">
                <a:solidFill>
                  <a:srgbClr val="CC0099"/>
                </a:solidFill>
              </a:rPr>
            </a:br>
            <a:r>
              <a:rPr lang="en-US" b="1" dirty="0" smtClean="0">
                <a:solidFill>
                  <a:srgbClr val="CC0099"/>
                </a:solidFill>
              </a:rPr>
              <a:t>Shop tab </a:t>
            </a:r>
            <a:endParaRPr lang="en-US" dirty="0">
              <a:solidFill>
                <a:srgbClr val="CC0099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3124201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043  CHECK </a:t>
            </a:r>
            <a:r>
              <a:rPr lang="en-US" dirty="0"/>
              <a:t>ORDER STATUS</a:t>
            </a:r>
          </a:p>
          <a:p>
            <a:r>
              <a:rPr lang="en-US" dirty="0" smtClean="0"/>
              <a:t>050  PROOF </a:t>
            </a:r>
            <a:r>
              <a:rPr lang="en-US" dirty="0"/>
              <a:t>OF DELIVERY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3276600" y="2971800"/>
            <a:ext cx="533400" cy="914400"/>
          </a:xfrm>
          <a:prstGeom prst="rightBrace">
            <a:avLst>
              <a:gd name="adj1" fmla="val 30782"/>
              <a:gd name="adj2" fmla="val 69048"/>
            </a:avLst>
          </a:prstGeom>
          <a:ln w="5715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913414" y="3191470"/>
            <a:ext cx="2247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CC0099"/>
                </a:solidFill>
              </a:rPr>
              <a:t>043? 04X? “CHECK ORDER” &gt; </a:t>
            </a:r>
            <a:br>
              <a:rPr lang="en-US" b="1" dirty="0" smtClean="0">
                <a:solidFill>
                  <a:srgbClr val="CC0099"/>
                </a:solidFill>
              </a:rPr>
            </a:br>
            <a:r>
              <a:rPr lang="en-US" b="1" dirty="0" smtClean="0">
                <a:solidFill>
                  <a:srgbClr val="CC0099"/>
                </a:solidFill>
              </a:rPr>
              <a:t>Order History Tab</a:t>
            </a:r>
            <a:endParaRPr lang="en-US" dirty="0">
              <a:solidFill>
                <a:srgbClr val="CC009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457200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C0099"/>
                </a:solidFill>
              </a:rPr>
              <a:t>Move to the web</a:t>
            </a:r>
            <a:endParaRPr lang="en-US" sz="3200" b="1" dirty="0">
              <a:solidFill>
                <a:srgbClr val="CC0099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4520625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Keep in Avante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581400" y="4520625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TBD</a:t>
            </a:r>
            <a:endParaRPr lang="en-US" sz="3200" b="1" dirty="0"/>
          </a:p>
        </p:txBody>
      </p:sp>
      <p:sp>
        <p:nvSpPr>
          <p:cNvPr id="14" name="Rectangle 13"/>
          <p:cNvSpPr/>
          <p:nvPr/>
        </p:nvSpPr>
        <p:spPr>
          <a:xfrm>
            <a:off x="304800" y="5105400"/>
            <a:ext cx="3733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040  SALES </a:t>
            </a:r>
            <a:r>
              <a:rPr lang="en-US" dirty="0"/>
              <a:t>ORDER </a:t>
            </a:r>
            <a:r>
              <a:rPr lang="en-US" dirty="0" smtClean="0"/>
              <a:t>CHANGE </a:t>
            </a:r>
            <a:r>
              <a:rPr lang="en-US" dirty="0" smtClean="0">
                <a:solidFill>
                  <a:srgbClr val="0000FF"/>
                </a:solidFill>
              </a:rPr>
              <a:t>(10%)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 smtClean="0"/>
              <a:t>041  EXPEDITE</a:t>
            </a:r>
            <a:endParaRPr lang="en-US" dirty="0"/>
          </a:p>
          <a:p>
            <a:r>
              <a:rPr lang="en-US" dirty="0"/>
              <a:t>060 </a:t>
            </a:r>
            <a:r>
              <a:rPr lang="en-US" dirty="0" smtClean="0"/>
              <a:t> POD </a:t>
            </a:r>
            <a:r>
              <a:rPr lang="en-US" dirty="0"/>
              <a:t>RECEIPT</a:t>
            </a:r>
          </a:p>
          <a:p>
            <a:r>
              <a:rPr lang="en-US" dirty="0" smtClean="0"/>
              <a:t>070  STOCK </a:t>
            </a:r>
            <a:r>
              <a:rPr lang="en-US" dirty="0"/>
              <a:t>CHECK </a:t>
            </a:r>
            <a:r>
              <a:rPr lang="en-US" i="1" dirty="0"/>
              <a:t>ADVANCED</a:t>
            </a:r>
          </a:p>
          <a:p>
            <a:r>
              <a:rPr lang="en-US" dirty="0"/>
              <a:t>075 </a:t>
            </a:r>
            <a:r>
              <a:rPr lang="en-US" dirty="0" smtClean="0"/>
              <a:t> MRP </a:t>
            </a:r>
            <a:r>
              <a:rPr lang="en-US" dirty="0"/>
              <a:t>DISPLAY</a:t>
            </a:r>
          </a:p>
          <a:p>
            <a:r>
              <a:rPr lang="en-US" dirty="0" smtClean="0"/>
              <a:t>080  PRICE </a:t>
            </a:r>
            <a:r>
              <a:rPr lang="en-US" dirty="0"/>
              <a:t>INQUIRY </a:t>
            </a:r>
            <a:r>
              <a:rPr lang="en-US" i="1" dirty="0"/>
              <a:t>ADVANCED</a:t>
            </a:r>
          </a:p>
          <a:p>
            <a:r>
              <a:rPr lang="en-US" dirty="0"/>
              <a:t>160 </a:t>
            </a:r>
            <a:r>
              <a:rPr lang="en-US" dirty="0" smtClean="0"/>
              <a:t> INVENTORY </a:t>
            </a:r>
            <a:r>
              <a:rPr lang="en-US" dirty="0"/>
              <a:t>LOCATION</a:t>
            </a:r>
          </a:p>
          <a:p>
            <a:r>
              <a:rPr lang="en-US" dirty="0"/>
              <a:t>170 </a:t>
            </a:r>
            <a:r>
              <a:rPr lang="en-US" dirty="0" smtClean="0"/>
              <a:t> CR/DB </a:t>
            </a:r>
            <a:r>
              <a:rPr lang="en-US" dirty="0"/>
              <a:t>MEMO ENTRY</a:t>
            </a:r>
          </a:p>
          <a:p>
            <a:r>
              <a:rPr lang="en-US" dirty="0"/>
              <a:t>180 </a:t>
            </a:r>
            <a:r>
              <a:rPr lang="en-US" dirty="0" smtClean="0"/>
              <a:t> CR/DB </a:t>
            </a:r>
            <a:r>
              <a:rPr lang="en-US" dirty="0"/>
              <a:t>MEMO CHANGE</a:t>
            </a:r>
          </a:p>
          <a:p>
            <a:r>
              <a:rPr lang="en-US" dirty="0"/>
              <a:t>190 </a:t>
            </a:r>
            <a:r>
              <a:rPr lang="en-US" dirty="0" smtClean="0"/>
              <a:t> RA </a:t>
            </a:r>
            <a:r>
              <a:rPr lang="en-US" dirty="0"/>
              <a:t>ENTRY</a:t>
            </a:r>
          </a:p>
          <a:p>
            <a:r>
              <a:rPr lang="en-US" dirty="0"/>
              <a:t>200 </a:t>
            </a:r>
            <a:r>
              <a:rPr lang="en-US" dirty="0" smtClean="0"/>
              <a:t> RA </a:t>
            </a:r>
            <a:r>
              <a:rPr lang="en-US" dirty="0"/>
              <a:t>CHANGE</a:t>
            </a:r>
          </a:p>
          <a:p>
            <a:r>
              <a:rPr lang="en-US" dirty="0"/>
              <a:t>210 </a:t>
            </a:r>
            <a:r>
              <a:rPr lang="en-US" dirty="0" smtClean="0"/>
              <a:t> RA </a:t>
            </a:r>
            <a:r>
              <a:rPr lang="en-US" dirty="0"/>
              <a:t>INQUIRY</a:t>
            </a:r>
          </a:p>
          <a:p>
            <a:r>
              <a:rPr lang="en-US" dirty="0"/>
              <a:t>220 </a:t>
            </a:r>
            <a:r>
              <a:rPr lang="en-US" dirty="0" smtClean="0"/>
              <a:t> RA </a:t>
            </a:r>
            <a:r>
              <a:rPr lang="en-US" dirty="0"/>
              <a:t>ACKNOWLEDGMENT</a:t>
            </a:r>
          </a:p>
          <a:p>
            <a:r>
              <a:rPr lang="en-US" dirty="0"/>
              <a:t>230 </a:t>
            </a:r>
            <a:r>
              <a:rPr lang="en-US" dirty="0" smtClean="0"/>
              <a:t> GENERAL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81400" y="5105400"/>
            <a:ext cx="3276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090  PRINT ACKNOWLEDGMENT</a:t>
            </a:r>
            <a:endParaRPr lang="en-US" dirty="0"/>
          </a:p>
          <a:p>
            <a:r>
              <a:rPr lang="en-US" dirty="0" smtClean="0"/>
              <a:t>100  PRINT </a:t>
            </a:r>
            <a:r>
              <a:rPr lang="en-US" dirty="0"/>
              <a:t>INVOICE</a:t>
            </a:r>
          </a:p>
          <a:p>
            <a:r>
              <a:rPr lang="en-US" dirty="0" smtClean="0"/>
              <a:t>140  PRINT </a:t>
            </a:r>
            <a:r>
              <a:rPr lang="en-US" dirty="0"/>
              <a:t>QUOTE</a:t>
            </a:r>
          </a:p>
        </p:txBody>
      </p:sp>
      <p:sp>
        <p:nvSpPr>
          <p:cNvPr id="16" name="Oval 15"/>
          <p:cNvSpPr/>
          <p:nvPr/>
        </p:nvSpPr>
        <p:spPr>
          <a:xfrm>
            <a:off x="5029200" y="6858000"/>
            <a:ext cx="1600200" cy="152004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+mj-lt"/>
              </a:rPr>
              <a:t>~ 30 % of requests</a:t>
            </a:r>
            <a:endParaRPr lang="en-US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181600" y="1676400"/>
            <a:ext cx="1409700" cy="1385499"/>
          </a:xfrm>
          <a:prstGeom prst="ellipse">
            <a:avLst/>
          </a:prstGeom>
          <a:solidFill>
            <a:srgbClr val="FF99FF">
              <a:alpha val="67059"/>
            </a:srgbClr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C0099"/>
                </a:solidFill>
                <a:latin typeface="+mj-lt"/>
              </a:rPr>
              <a:t>~ 70% of requests</a:t>
            </a:r>
            <a:endParaRPr lang="en-US" b="1" dirty="0">
              <a:solidFill>
                <a:srgbClr val="CC00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9226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400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Parker</dc:creator>
  <cp:lastModifiedBy>Susan Parker</cp:lastModifiedBy>
  <cp:revision>46</cp:revision>
  <dcterms:created xsi:type="dcterms:W3CDTF">2013-06-18T12:54:36Z</dcterms:created>
  <dcterms:modified xsi:type="dcterms:W3CDTF">2013-06-19T20:52:26Z</dcterms:modified>
</cp:coreProperties>
</file>