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73" r:id="rId4"/>
    <p:sldId id="277" r:id="rId5"/>
    <p:sldId id="278" r:id="rId6"/>
    <p:sldId id="279" r:id="rId7"/>
    <p:sldId id="275" r:id="rId8"/>
    <p:sldId id="272" r:id="rId9"/>
    <p:sldId id="274" r:id="rId10"/>
    <p:sldId id="276" r:id="rId11"/>
    <p:sldId id="281" r:id="rId12"/>
    <p:sldId id="282" r:id="rId13"/>
    <p:sldId id="260" r:id="rId14"/>
    <p:sldId id="280" r:id="rId15"/>
    <p:sldId id="261" r:id="rId16"/>
    <p:sldId id="262" r:id="rId17"/>
    <p:sldId id="263" r:id="rId18"/>
    <p:sldId id="264" r:id="rId19"/>
    <p:sldId id="267" r:id="rId20"/>
    <p:sldId id="268" r:id="rId21"/>
    <p:sldId id="271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38" autoAdjust="0"/>
    <p:restoredTop sz="94660"/>
  </p:normalViewPr>
  <p:slideViewPr>
    <p:cSldViewPr>
      <p:cViewPr varScale="1">
        <p:scale>
          <a:sx n="86" d="100"/>
          <a:sy n="86" d="100"/>
        </p:scale>
        <p:origin x="-1301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1234548-FD09-49CA-86A8-B9A5DA0397E0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920F369-655C-4937-AAB1-49835514A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816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9CC3-97D0-477A-A195-BD3BDC59529C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788F-C03D-4C6A-9605-1E4E7EA44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62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9CC3-97D0-477A-A195-BD3BDC59529C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788F-C03D-4C6A-9605-1E4E7EA44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864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9CC3-97D0-477A-A195-BD3BDC59529C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788F-C03D-4C6A-9605-1E4E7EA44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97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9CC3-97D0-477A-A195-BD3BDC59529C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788F-C03D-4C6A-9605-1E4E7EA44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235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9CC3-97D0-477A-A195-BD3BDC59529C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788F-C03D-4C6A-9605-1E4E7EA44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82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9CC3-97D0-477A-A195-BD3BDC59529C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788F-C03D-4C6A-9605-1E4E7EA44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041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9CC3-97D0-477A-A195-BD3BDC59529C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788F-C03D-4C6A-9605-1E4E7EA44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944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9CC3-97D0-477A-A195-BD3BDC59529C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788F-C03D-4C6A-9605-1E4E7EA44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298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9CC3-97D0-477A-A195-BD3BDC59529C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788F-C03D-4C6A-9605-1E4E7EA44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421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9CC3-97D0-477A-A195-BD3BDC59529C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788F-C03D-4C6A-9605-1E4E7EA44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81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9CC3-97D0-477A-A195-BD3BDC59529C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0788F-C03D-4C6A-9605-1E4E7EA44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182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D9CC3-97D0-477A-A195-BD3BDC59529C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0788F-C03D-4C6A-9605-1E4E7EA44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27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Experience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/>
              <a:t>Still</a:t>
            </a:r>
            <a:r>
              <a:rPr lang="en-US" dirty="0" smtClean="0"/>
              <a:t> on the verge of being experienced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81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814" y="1066800"/>
            <a:ext cx="4919452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4800" y="1524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Account Selection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1918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" y="76200"/>
            <a:ext cx="891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Contact Selection</a:t>
            </a:r>
            <a:endParaRPr lang="en-US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909" y="1066800"/>
            <a:ext cx="4937981" cy="5257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754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447800"/>
            <a:ext cx="2038350" cy="4811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8600" y="228600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Contact’s Experience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0737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Basics of the Post Login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Search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What's on Your Mind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Bulletin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Feed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371600"/>
            <a:ext cx="28003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998" y="2274790"/>
            <a:ext cx="2735587" cy="1238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581400"/>
            <a:ext cx="2693555" cy="1276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1265" y="4333875"/>
            <a:ext cx="2057400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5346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100" b="1" dirty="0"/>
              <a:t/>
            </a:r>
            <a:br>
              <a:rPr lang="en-US" sz="1100" b="1" dirty="0"/>
            </a:br>
            <a:r>
              <a:rPr lang="en-US" sz="1100" b="1" dirty="0"/>
              <a:t>Changes</a:t>
            </a:r>
            <a:endParaRPr lang="en-US" sz="1100" dirty="0"/>
          </a:p>
          <a:p>
            <a:pPr marL="0" indent="0">
              <a:buNone/>
            </a:pPr>
            <a:r>
              <a:rPr lang="en-US" sz="1100" u="sng" dirty="0"/>
              <a:t>Pre-login</a:t>
            </a:r>
            <a:endParaRPr lang="en-US" sz="1100" dirty="0"/>
          </a:p>
          <a:p>
            <a:pPr marL="0" indent="0">
              <a:buNone/>
            </a:pPr>
            <a:r>
              <a:rPr lang="en-US" sz="1100" dirty="0"/>
              <a:t>Alternative 2 for the pre-login, Twitter Feed with 1 “hero space”</a:t>
            </a:r>
          </a:p>
          <a:p>
            <a:pPr marL="0" indent="0">
              <a:buNone/>
            </a:pPr>
            <a:r>
              <a:rPr lang="en-US" sz="1100" dirty="0"/>
              <a:t/>
            </a:r>
            <a:br>
              <a:rPr lang="en-US" sz="1100" dirty="0"/>
            </a:br>
            <a:endParaRPr lang="en-US" sz="1100" dirty="0"/>
          </a:p>
          <a:p>
            <a:pPr marL="0" indent="0">
              <a:buNone/>
            </a:pPr>
            <a:r>
              <a:rPr lang="en-US" sz="1100" u="sng" dirty="0"/>
              <a:t>Feeding the Feed</a:t>
            </a:r>
            <a:endParaRPr lang="en-US" sz="1100" dirty="0"/>
          </a:p>
          <a:p>
            <a:pPr marL="0" indent="0">
              <a:buNone/>
            </a:pPr>
            <a:r>
              <a:rPr lang="en-US" sz="1100" dirty="0"/>
              <a:t>Nix List</a:t>
            </a:r>
          </a:p>
          <a:p>
            <a:pPr marL="0" indent="0">
              <a:buNone/>
            </a:pPr>
            <a:r>
              <a:rPr lang="en-US" sz="1100" dirty="0"/>
              <a:t>Carts: save, update, delete</a:t>
            </a:r>
          </a:p>
          <a:p>
            <a:pPr marL="0" indent="0">
              <a:buNone/>
            </a:pPr>
            <a:r>
              <a:rPr lang="en-US" sz="1100" dirty="0"/>
              <a:t>Orders: complete, update, created</a:t>
            </a:r>
          </a:p>
          <a:p>
            <a:pPr marL="0" indent="0">
              <a:buNone/>
            </a:pPr>
            <a:r>
              <a:rPr lang="en-US" sz="1100" dirty="0"/>
              <a:t>Credit status</a:t>
            </a:r>
          </a:p>
          <a:p>
            <a:pPr marL="0" indent="0">
              <a:buNone/>
            </a:pPr>
            <a:r>
              <a:rPr lang="en-US" sz="1100" dirty="0"/>
              <a:t>Predictive ordering</a:t>
            </a:r>
          </a:p>
          <a:p>
            <a:pPr marL="0" indent="0">
              <a:buNone/>
            </a:pPr>
            <a:r>
              <a:rPr lang="en-US" sz="1100" dirty="0"/>
              <a:t/>
            </a:r>
            <a:br>
              <a:rPr lang="en-US" sz="1100" dirty="0"/>
            </a:br>
            <a:endParaRPr lang="en-US" sz="1100" dirty="0"/>
          </a:p>
          <a:p>
            <a:pPr marL="0" indent="0">
              <a:buNone/>
            </a:pPr>
            <a:r>
              <a:rPr lang="en-US" sz="1100" b="1" dirty="0"/>
              <a:t>Sharing</a:t>
            </a:r>
            <a:endParaRPr lang="en-US" sz="1100" dirty="0"/>
          </a:p>
          <a:p>
            <a:pPr marL="0" indent="0">
              <a:buNone/>
            </a:pPr>
            <a:r>
              <a:rPr lang="en-US" sz="1100" dirty="0"/>
              <a:t>Put Laddawn rep at the top of the list</a:t>
            </a:r>
          </a:p>
          <a:p>
            <a:pPr marL="0" indent="0">
              <a:buNone/>
            </a:pPr>
            <a:r>
              <a:rPr lang="en-US" sz="1100" dirty="0"/>
              <a:t/>
            </a:r>
            <a:br>
              <a:rPr lang="en-US" sz="1100" dirty="0"/>
            </a:br>
            <a:endParaRPr lang="en-US" sz="1100" dirty="0"/>
          </a:p>
          <a:p>
            <a:pPr marL="0" indent="0">
              <a:buNone/>
            </a:pPr>
            <a:r>
              <a:rPr lang="en-US" sz="1100" b="1" dirty="0"/>
              <a:t>Continue to define</a:t>
            </a:r>
            <a:endParaRPr lang="en-US" sz="1100" dirty="0"/>
          </a:p>
          <a:p>
            <a:pPr marL="0" indent="0">
              <a:buNone/>
            </a:pPr>
            <a:r>
              <a:rPr lang="en-US" sz="1100" dirty="0"/>
              <a:t>How new comment indications are displayed on the Bulletin</a:t>
            </a:r>
          </a:p>
          <a:p>
            <a:pPr marL="0" indent="0">
              <a:buNone/>
            </a:pPr>
            <a:r>
              <a:rPr lang="en-US" sz="1100" dirty="0"/>
              <a:t>Mockup of posts with comments and a comment field</a:t>
            </a:r>
          </a:p>
          <a:p>
            <a:pPr marL="0" indent="0">
              <a:buNone/>
            </a:pPr>
            <a:r>
              <a:rPr lang="en-US" sz="1100" dirty="0"/>
              <a:t>How Search results display</a:t>
            </a:r>
          </a:p>
          <a:p>
            <a:pPr marL="0" indent="0">
              <a:buNone/>
            </a:pPr>
            <a:r>
              <a:rPr lang="en-US" sz="1100" dirty="0"/>
              <a:t/>
            </a:r>
            <a:br>
              <a:rPr lang="en-US" sz="1100" dirty="0"/>
            </a:br>
            <a:endParaRPr lang="en-US" sz="1100" dirty="0"/>
          </a:p>
          <a:p>
            <a:pPr marL="0" indent="0">
              <a:buNone/>
            </a:pPr>
            <a:r>
              <a:rPr lang="en-US" sz="1100" b="1" dirty="0"/>
              <a:t>Consider</a:t>
            </a:r>
            <a:endParaRPr lang="en-US" sz="1100" dirty="0"/>
          </a:p>
          <a:p>
            <a:pPr marL="0" indent="0">
              <a:buNone/>
            </a:pPr>
            <a:r>
              <a:rPr lang="en-US" sz="1100" dirty="0"/>
              <a:t>When thinking about Laddawn UI, Sales types will probably log into the website but CE types won’t. They will log in as customers with “extra options”.</a:t>
            </a:r>
          </a:p>
          <a:p>
            <a:pPr marL="0" indent="0">
              <a:buNone/>
            </a:pPr>
            <a:r>
              <a:rPr lang="en-US" sz="1100" dirty="0"/>
              <a:t>Chalkboard style for the highlight reel videos.</a:t>
            </a:r>
          </a:p>
          <a:p>
            <a:pPr marL="0" indent="0">
              <a:buNone/>
            </a:pPr>
            <a:r>
              <a:rPr lang="en-US" sz="1100" dirty="0"/>
              <a:t/>
            </a:r>
            <a:br>
              <a:rPr lang="en-US" sz="1100" dirty="0"/>
            </a:br>
            <a:endParaRPr lang="en-US" sz="1100" dirty="0"/>
          </a:p>
          <a:p>
            <a:pPr marL="0" indent="0">
              <a:buNone/>
            </a:pPr>
            <a:r>
              <a:rPr lang="en-US" sz="1100" b="1" dirty="0"/>
              <a:t>The </a:t>
            </a:r>
            <a:r>
              <a:rPr lang="en-US" sz="1100" b="1" dirty="0" err="1"/>
              <a:t>Laddawnican</a:t>
            </a:r>
            <a:r>
              <a:rPr lang="en-US" sz="1100" b="1" dirty="0"/>
              <a:t> Experience</a:t>
            </a:r>
            <a:endParaRPr lang="en-US" sz="1100" dirty="0"/>
          </a:p>
          <a:p>
            <a:pPr marL="0" indent="0">
              <a:buNone/>
            </a:pPr>
            <a:r>
              <a:rPr lang="en-US" sz="1100" dirty="0"/>
              <a:t>When an Inside Sales or CR rep logs into the Experience they are presented with a list of their customers</a:t>
            </a:r>
          </a:p>
          <a:p>
            <a:pPr marL="0" indent="0">
              <a:buNone/>
            </a:pPr>
            <a:r>
              <a:rPr lang="en-US" sz="1100" dirty="0"/>
              <a:t>     whether the list is a drop down or some other built in part of the experience is undetermined</a:t>
            </a:r>
          </a:p>
          <a:p>
            <a:pPr marL="0" indent="0">
              <a:buNone/>
            </a:pPr>
            <a:r>
              <a:rPr lang="en-US" sz="1100" dirty="0"/>
              <a:t>This list shows recent posting activity, systems activity, </a:t>
            </a:r>
            <a:r>
              <a:rPr lang="en-US" sz="1100" dirty="0" err="1"/>
              <a:t>etc</a:t>
            </a:r>
            <a:r>
              <a:rPr lang="en-US" sz="1100" dirty="0"/>
              <a:t> through small icons</a:t>
            </a:r>
          </a:p>
          <a:p>
            <a:pPr marL="0" indent="0">
              <a:buNone/>
            </a:pPr>
            <a:r>
              <a:rPr lang="en-US" sz="1100" dirty="0"/>
              <a:t>The list is located where the feed would normally exist</a:t>
            </a:r>
          </a:p>
          <a:p>
            <a:pPr marL="0" indent="0">
              <a:buNone/>
            </a:pPr>
            <a:r>
              <a:rPr lang="en-US" sz="1100" dirty="0"/>
              <a:t>Once a customer is selected from the List the feed populates with content from the customer's feed and the List (of customers) disappears.</a:t>
            </a:r>
          </a:p>
          <a:p>
            <a:pPr marL="0" indent="0">
              <a:buNone/>
            </a:pPr>
            <a:r>
              <a:rPr lang="en-US" sz="1100" dirty="0"/>
              <a:t>There is a HOME button on the feed that will bring the </a:t>
            </a:r>
            <a:r>
              <a:rPr lang="en-US" sz="1100" dirty="0" err="1"/>
              <a:t>Laddawnican</a:t>
            </a:r>
            <a:r>
              <a:rPr lang="en-US" sz="1100" dirty="0"/>
              <a:t> back to the original customer LIST</a:t>
            </a:r>
          </a:p>
          <a:p>
            <a:pPr marL="0" indent="0">
              <a:buNone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913588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Search replaces the need for content filtering (buckets)</a:t>
            </a:r>
          </a:p>
          <a:p>
            <a:pPr lvl="1"/>
            <a:r>
              <a:rPr lang="en-US" b="1" dirty="0" smtClean="0">
                <a:solidFill>
                  <a:srgbClr val="92D050"/>
                </a:solidFill>
              </a:rPr>
              <a:t>Allows user to find what they're looking for quickly</a:t>
            </a:r>
          </a:p>
          <a:p>
            <a:pPr lvl="1"/>
            <a:r>
              <a:rPr lang="en-US" dirty="0" smtClean="0"/>
              <a:t>Returns results of most recent posts first</a:t>
            </a:r>
          </a:p>
          <a:p>
            <a:r>
              <a:rPr lang="en-US" dirty="0" smtClean="0"/>
              <a:t>Enables searching for specific discussions, carts, orders, tracking etc.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7332" y="1295400"/>
            <a:ext cx="28003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7671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on Your Mind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Sharing functionality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667000"/>
            <a:ext cx="4743450" cy="31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0393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Bulletin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How to Handle Media Driven Engagement</a:t>
            </a:r>
          </a:p>
          <a:p>
            <a:pPr lvl="1"/>
            <a:r>
              <a:rPr lang="en-US" dirty="0" smtClean="0"/>
              <a:t>Shadow Box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325" y="2819400"/>
            <a:ext cx="4705350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9763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Feed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81200" y="1748319"/>
            <a:ext cx="716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How to Handle Text driven </a:t>
            </a:r>
            <a:r>
              <a:rPr lang="en-US" sz="2400" dirty="0" smtClean="0"/>
              <a:t>engagement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Our Recommendation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Original Post to Chronological </a:t>
            </a:r>
            <a:r>
              <a:rPr lang="en-US" sz="2400" dirty="0"/>
              <a:t>E</a:t>
            </a:r>
            <a:r>
              <a:rPr lang="en-US" sz="2400" dirty="0" smtClean="0"/>
              <a:t>xpansion</a:t>
            </a:r>
            <a:endParaRPr lang="en-US" sz="24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209818"/>
            <a:ext cx="2514600" cy="31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177020"/>
            <a:ext cx="25146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414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Feeding the Feed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0999"/>
          </a:xfrm>
        </p:spPr>
        <p:txBody>
          <a:bodyPr numCol="2">
            <a:normAutofit fontScale="32500" lnSpcReduction="20000"/>
          </a:bodyPr>
          <a:lstStyle/>
          <a:p>
            <a:r>
              <a:rPr lang="en-US" sz="8000" dirty="0" smtClean="0"/>
              <a:t>Cart </a:t>
            </a:r>
            <a:r>
              <a:rPr lang="en-US" sz="8000" dirty="0"/>
              <a:t>expiration warning</a:t>
            </a:r>
          </a:p>
          <a:p>
            <a:r>
              <a:rPr lang="en-US" sz="8000" dirty="0" smtClean="0"/>
              <a:t>Order </a:t>
            </a:r>
            <a:r>
              <a:rPr lang="en-US" sz="8000" dirty="0"/>
              <a:t>is shipped</a:t>
            </a:r>
          </a:p>
          <a:p>
            <a:r>
              <a:rPr lang="en-US" sz="8000" dirty="0"/>
              <a:t>RMA status updates</a:t>
            </a:r>
          </a:p>
          <a:p>
            <a:r>
              <a:rPr lang="en-US" sz="8000" dirty="0" smtClean="0"/>
              <a:t>Sharing </a:t>
            </a:r>
            <a:r>
              <a:rPr lang="en-US" sz="8000" dirty="0"/>
              <a:t>an Item</a:t>
            </a:r>
          </a:p>
          <a:p>
            <a:r>
              <a:rPr lang="en-US" sz="8000" dirty="0"/>
              <a:t>Laddawn generated system messages</a:t>
            </a:r>
          </a:p>
          <a:p>
            <a:pPr lvl="1"/>
            <a:r>
              <a:rPr lang="en-US" sz="8000" dirty="0" smtClean="0"/>
              <a:t>Price changes*</a:t>
            </a:r>
          </a:p>
          <a:p>
            <a:pPr lvl="1"/>
            <a:r>
              <a:rPr lang="en-US" sz="8000" dirty="0" smtClean="0"/>
              <a:t>Service outages*</a:t>
            </a:r>
            <a:endParaRPr lang="en-US" sz="8000" dirty="0"/>
          </a:p>
          <a:p>
            <a:r>
              <a:rPr lang="en-US" sz="8000" dirty="0"/>
              <a:t>Customer pickup notification</a:t>
            </a:r>
          </a:p>
          <a:p>
            <a:r>
              <a:rPr lang="en-US" sz="8000" dirty="0"/>
              <a:t>Charity donation</a:t>
            </a:r>
          </a:p>
          <a:p>
            <a:r>
              <a:rPr lang="en-US" sz="8000" dirty="0"/>
              <a:t>Contribution tracker</a:t>
            </a:r>
          </a:p>
          <a:p>
            <a:r>
              <a:rPr lang="en-US" sz="8000" dirty="0"/>
              <a:t>Training games</a:t>
            </a:r>
          </a:p>
          <a:p>
            <a:r>
              <a:rPr lang="en-US" sz="8000" dirty="0"/>
              <a:t>Customer education - </a:t>
            </a:r>
            <a:r>
              <a:rPr lang="en-US" sz="8000" dirty="0" err="1"/>
              <a:t>PowerPoints</a:t>
            </a:r>
            <a:endParaRPr lang="en-US" sz="8000" dirty="0"/>
          </a:p>
          <a:p>
            <a:r>
              <a:rPr lang="en-US" sz="8000" dirty="0"/>
              <a:t>Laddawn Twitter feed</a:t>
            </a:r>
          </a:p>
          <a:p>
            <a:r>
              <a:rPr lang="en-US" sz="8000" dirty="0"/>
              <a:t>Social Messaging</a:t>
            </a:r>
          </a:p>
          <a:p>
            <a:endParaRPr lang="en-US" sz="8000" dirty="0"/>
          </a:p>
          <a:p>
            <a:pPr marL="0" indent="0">
              <a:buNone/>
            </a:pPr>
            <a:r>
              <a:rPr lang="en-US" sz="8000" i="1" dirty="0"/>
              <a:t>* = comment feature disabled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559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mechanics </a:t>
            </a:r>
            <a:r>
              <a:rPr lang="en-US" dirty="0" smtClean="0"/>
              <a:t>of The </a:t>
            </a:r>
            <a:r>
              <a:rPr lang="en-US" dirty="0"/>
              <a:t>E</a:t>
            </a:r>
            <a:r>
              <a:rPr lang="en-US" dirty="0" smtClean="0"/>
              <a:t>xperience </a:t>
            </a:r>
            <a:r>
              <a:rPr lang="en-US" dirty="0" smtClean="0"/>
              <a:t>from the perspective of our customers</a:t>
            </a:r>
          </a:p>
          <a:p>
            <a:pPr lvl="1"/>
            <a:r>
              <a:rPr lang="en-US" dirty="0" smtClean="0"/>
              <a:t>Pre Login</a:t>
            </a:r>
            <a:endParaRPr lang="en-US" dirty="0" smtClean="0"/>
          </a:p>
          <a:p>
            <a:pPr lvl="1"/>
            <a:r>
              <a:rPr lang="en-US" dirty="0" smtClean="0"/>
              <a:t>Post </a:t>
            </a:r>
            <a:r>
              <a:rPr lang="en-US" dirty="0" smtClean="0"/>
              <a:t>Login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Laddawn interface – our </a:t>
            </a:r>
            <a:r>
              <a:rPr lang="en-US" dirty="0" smtClean="0"/>
              <a:t>tool</a:t>
            </a:r>
          </a:p>
          <a:p>
            <a:pPr lvl="1"/>
            <a:r>
              <a:rPr lang="en-US" dirty="0" smtClean="0"/>
              <a:t>First Take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3667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 of the Pre Login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we trying to accomplish?</a:t>
            </a:r>
          </a:p>
          <a:p>
            <a:pPr lvl="1"/>
            <a:r>
              <a:rPr lang="en-US" dirty="0" smtClean="0"/>
              <a:t>“Entice the hell out of people”</a:t>
            </a:r>
          </a:p>
          <a:p>
            <a:pPr lvl="3"/>
            <a:r>
              <a:rPr lang="en-US" dirty="0" smtClean="0"/>
              <a:t>Ladd Lavallee</a:t>
            </a:r>
          </a:p>
          <a:p>
            <a:pPr lvl="1"/>
            <a:r>
              <a:rPr lang="en-US" dirty="0" smtClean="0"/>
              <a:t>“Get peoples jowls slobbery”</a:t>
            </a:r>
          </a:p>
          <a:p>
            <a:pPr lvl="3"/>
            <a:r>
              <a:rPr lang="en-US" dirty="0" smtClean="0"/>
              <a:t>J^2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094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Experience - Pre Login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371600"/>
            <a:ext cx="2200275" cy="5197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6"/>
          <p:cNvSpPr txBox="1">
            <a:spLocks/>
          </p:cNvSpPr>
          <p:nvPr/>
        </p:nvSpPr>
        <p:spPr>
          <a:xfrm>
            <a:off x="457200" y="2266950"/>
            <a:ext cx="3124200" cy="639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 smtClean="0"/>
              <a:t>Gain</a:t>
            </a:r>
            <a:endParaRPr lang="en-US" sz="2400" b="1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4294967295"/>
          </p:nvPr>
        </p:nvSpPr>
        <p:spPr>
          <a:xfrm>
            <a:off x="457200" y="2906712"/>
            <a:ext cx="3124200" cy="3951288"/>
          </a:xfrm>
          <a:prstGeom prst="rect">
            <a:avLst/>
          </a:prstGeom>
        </p:spPr>
        <p:txBody>
          <a:bodyPr/>
          <a:lstStyle/>
          <a:p>
            <a:r>
              <a:rPr lang="en-US" sz="2400" dirty="0" smtClean="0"/>
              <a:t>Tweets supply real and recent content</a:t>
            </a:r>
          </a:p>
          <a:p>
            <a:r>
              <a:rPr lang="en-US" sz="2400" dirty="0" smtClean="0"/>
              <a:t>A function that users are familiar with</a:t>
            </a:r>
            <a:endParaRPr lang="en-US" sz="2400" dirty="0"/>
          </a:p>
        </p:txBody>
      </p:sp>
      <p:sp>
        <p:nvSpPr>
          <p:cNvPr id="7" name="Text Placeholder 7"/>
          <p:cNvSpPr txBox="1">
            <a:spLocks/>
          </p:cNvSpPr>
          <p:nvPr/>
        </p:nvSpPr>
        <p:spPr>
          <a:xfrm>
            <a:off x="3657601" y="2266950"/>
            <a:ext cx="2867890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 smtClean="0"/>
              <a:t>Lose</a:t>
            </a:r>
            <a:endParaRPr lang="en-US" sz="2400" b="1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4294967295"/>
          </p:nvPr>
        </p:nvSpPr>
        <p:spPr>
          <a:xfrm>
            <a:off x="3657601" y="2906712"/>
            <a:ext cx="2867890" cy="3951288"/>
          </a:xfrm>
          <a:prstGeom prst="rect">
            <a:avLst/>
          </a:prstGeom>
        </p:spPr>
        <p:txBody>
          <a:bodyPr/>
          <a:lstStyle/>
          <a:p>
            <a:r>
              <a:rPr lang="en-US" sz="2400" dirty="0" smtClean="0"/>
              <a:t>a chance to show off the appeal of post login functionality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57200" y="1403976"/>
            <a:ext cx="6019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Compared </a:t>
            </a:r>
            <a:r>
              <a:rPr lang="en-US" dirty="0"/>
              <a:t>to our recommendation, what do we stand to gain or lose from this </a:t>
            </a:r>
            <a:r>
              <a:rPr lang="en-US" dirty="0" smtClean="0"/>
              <a:t>alternative?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12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14400" y="3810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The End User Experience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667000" y="1027331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 Login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974143" y="1027331"/>
            <a:ext cx="1350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Post Login</a:t>
            </a: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254" y="1533298"/>
            <a:ext cx="1972837" cy="4754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454" y="1523999"/>
            <a:ext cx="1992779" cy="4764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99900" y="1661485"/>
            <a:ext cx="903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Bulletin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3075" y="3730485"/>
            <a:ext cx="1356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Twitter Feed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24779" y="1230868"/>
            <a:ext cx="812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Search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035015" y="1992868"/>
            <a:ext cx="842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WOYM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934434" y="3059668"/>
            <a:ext cx="903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Bulletin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858000" y="4202668"/>
            <a:ext cx="1540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Laddawn Feed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762000" y="2006304"/>
            <a:ext cx="1339786" cy="3744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672920" y="4044313"/>
            <a:ext cx="1428866" cy="3744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Arrow 14"/>
          <p:cNvSpPr/>
          <p:nvPr/>
        </p:nvSpPr>
        <p:spPr>
          <a:xfrm>
            <a:off x="6728739" y="1524000"/>
            <a:ext cx="1301326" cy="34842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eft Arrow 21"/>
          <p:cNvSpPr/>
          <p:nvPr/>
        </p:nvSpPr>
        <p:spPr>
          <a:xfrm>
            <a:off x="6765133" y="2244834"/>
            <a:ext cx="1301326" cy="348426"/>
          </a:xfrm>
          <a:prstGeom prst="leftArrow">
            <a:avLst>
              <a:gd name="adj1" fmla="val 50000"/>
              <a:gd name="adj2" fmla="val 35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eft Arrow 22"/>
          <p:cNvSpPr/>
          <p:nvPr/>
        </p:nvSpPr>
        <p:spPr>
          <a:xfrm>
            <a:off x="6729414" y="3296724"/>
            <a:ext cx="1301326" cy="34842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eft Arrow 23"/>
          <p:cNvSpPr/>
          <p:nvPr/>
        </p:nvSpPr>
        <p:spPr>
          <a:xfrm>
            <a:off x="6699674" y="4482349"/>
            <a:ext cx="1301326" cy="34842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69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3048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Overview of </a:t>
            </a:r>
            <a:r>
              <a:rPr lang="en-US" sz="3200" dirty="0" smtClean="0"/>
              <a:t>Pre-Login </a:t>
            </a:r>
            <a:r>
              <a:rPr lang="en-US" sz="3200" dirty="0"/>
              <a:t>E</a:t>
            </a:r>
            <a:r>
              <a:rPr lang="en-US" sz="3200" dirty="0" smtClean="0"/>
              <a:t>xperience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685799" y="1676400"/>
            <a:ext cx="837403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Bulletin: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Auto-rotating carousel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Contains relevant / engaging marketing material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Occupies our single “hero-space”</a:t>
            </a:r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Twitter Feed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Aggregates Laddawn tweets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37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Overview of </a:t>
            </a:r>
            <a:r>
              <a:rPr lang="en-US" sz="3200" dirty="0" smtClean="0"/>
              <a:t>Post </a:t>
            </a:r>
            <a:r>
              <a:rPr lang="en-US" sz="3200" dirty="0"/>
              <a:t>L</a:t>
            </a:r>
            <a:r>
              <a:rPr lang="en-US" sz="3200" dirty="0" smtClean="0"/>
              <a:t>ogin </a:t>
            </a:r>
            <a:r>
              <a:rPr lang="en-US" sz="3200" dirty="0"/>
              <a:t>E</a:t>
            </a:r>
            <a:r>
              <a:rPr lang="en-US" sz="3200" dirty="0" smtClean="0"/>
              <a:t>xperience</a:t>
            </a:r>
            <a:endParaRPr lang="en-US" sz="32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33400" y="1295400"/>
            <a:ext cx="838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Search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Provides a quick and easy tool to locate previous Posts within the Laddawn Feed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WOYM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T</a:t>
            </a:r>
            <a:r>
              <a:rPr lang="en-US" sz="2400" dirty="0" smtClean="0"/>
              <a:t>ext field used to encourage communication between users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400 character limit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A</a:t>
            </a:r>
            <a:r>
              <a:rPr lang="en-US" sz="2400" dirty="0" smtClean="0"/>
              <a:t>llows the sharing of text and hyperlinks to an individual’s </a:t>
            </a:r>
            <a:r>
              <a:rPr lang="en-US" sz="2400" dirty="0"/>
              <a:t>W</a:t>
            </a:r>
            <a:r>
              <a:rPr lang="en-US" sz="2400" dirty="0" smtClean="0"/>
              <a:t>alled Garden (network)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Provides additional targeted sharing</a:t>
            </a:r>
          </a:p>
        </p:txBody>
      </p:sp>
    </p:spTree>
    <p:extLst>
      <p:ext uri="{BB962C8B-B14F-4D97-AF65-F5344CB8AC3E}">
        <p14:creationId xmlns:p14="http://schemas.microsoft.com/office/powerpoint/2010/main" val="200332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29625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Overview of </a:t>
            </a:r>
            <a:r>
              <a:rPr lang="en-US" sz="3200" dirty="0" smtClean="0"/>
              <a:t>Post </a:t>
            </a:r>
            <a:r>
              <a:rPr lang="en-US" sz="3200" dirty="0"/>
              <a:t>L</a:t>
            </a:r>
            <a:r>
              <a:rPr lang="en-US" sz="3200" dirty="0" smtClean="0"/>
              <a:t>ogin </a:t>
            </a:r>
            <a:r>
              <a:rPr lang="en-US" sz="3200" dirty="0"/>
              <a:t>E</a:t>
            </a:r>
            <a:r>
              <a:rPr lang="en-US" sz="3200" dirty="0" smtClean="0"/>
              <a:t>xperience </a:t>
            </a:r>
            <a:r>
              <a:rPr lang="en-US" sz="3200" dirty="0" smtClean="0"/>
              <a:t>(cont.)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331416"/>
            <a:ext cx="8458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Bulletin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Same as pre-login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Comments on Bulletin topics appear as Posts in a user’s feed and to their Walled Garden</a:t>
            </a:r>
          </a:p>
          <a:p>
            <a:endParaRPr lang="en-US" sz="2400" dirty="0"/>
          </a:p>
          <a:p>
            <a:r>
              <a:rPr lang="en-US" sz="2400" dirty="0"/>
              <a:t>Laddawn Feed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Home for text driven engagement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Comprised of Posts generated by Laddawn systems and content created by the user’s network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Allows for commenting on most content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2976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79100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New Comment Functionality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2295" y="1752600"/>
            <a:ext cx="1938398" cy="4655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14952" y="1078158"/>
            <a:ext cx="8243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Scenario: Clicking on a Post to add a comment</a:t>
            </a:r>
            <a:endParaRPr lang="en-US" sz="2400" dirty="0"/>
          </a:p>
        </p:txBody>
      </p:sp>
      <p:sp>
        <p:nvSpPr>
          <p:cNvPr id="4" name="Right Brace 3"/>
          <p:cNvSpPr/>
          <p:nvPr/>
        </p:nvSpPr>
        <p:spPr>
          <a:xfrm>
            <a:off x="5763904" y="3911624"/>
            <a:ext cx="609600" cy="2388033"/>
          </a:xfrm>
          <a:prstGeom prst="rightBrac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629400" y="4243643"/>
            <a:ext cx="213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Isolates discussion thread</a:t>
            </a:r>
          </a:p>
          <a:p>
            <a:endParaRPr lang="en-US" dirty="0"/>
          </a:p>
          <a:p>
            <a:r>
              <a:rPr lang="en-US" dirty="0"/>
              <a:t>Chronological </a:t>
            </a:r>
            <a:r>
              <a:rPr lang="en-US" dirty="0" smtClean="0"/>
              <a:t>order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2216696" y="5965550"/>
            <a:ext cx="1136104" cy="3341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6048" y="5710622"/>
            <a:ext cx="2729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Navigation button</a:t>
            </a:r>
          </a:p>
          <a:p>
            <a:endParaRPr lang="en-US" dirty="0"/>
          </a:p>
          <a:p>
            <a:r>
              <a:rPr lang="en-US" dirty="0"/>
              <a:t>Text field /w Post </a:t>
            </a:r>
            <a:r>
              <a:rPr lang="en-US" dirty="0" smtClean="0"/>
              <a:t>button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2459436" y="4135838"/>
            <a:ext cx="1030366" cy="2285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904606">
            <a:off x="2388389" y="4481033"/>
            <a:ext cx="1089476" cy="2359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2027840">
            <a:off x="2226276" y="4848692"/>
            <a:ext cx="1310567" cy="2920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14952" y="4202668"/>
            <a:ext cx="2223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Updated Post design</a:t>
            </a:r>
            <a:endParaRPr lang="en-US" dirty="0"/>
          </a:p>
        </p:txBody>
      </p:sp>
      <p:sp>
        <p:nvSpPr>
          <p:cNvPr id="6" name="5-Point Star 5"/>
          <p:cNvSpPr/>
          <p:nvPr/>
        </p:nvSpPr>
        <p:spPr>
          <a:xfrm rot="20567091">
            <a:off x="762000" y="101437"/>
            <a:ext cx="945676" cy="9401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5-Point Star 13"/>
          <p:cNvSpPr/>
          <p:nvPr/>
        </p:nvSpPr>
        <p:spPr>
          <a:xfrm rot="20567091">
            <a:off x="7394590" y="96252"/>
            <a:ext cx="945676" cy="9401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8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048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Considerations for Laddawn Users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143000"/>
            <a:ext cx="8458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Need To:</a:t>
            </a:r>
          </a:p>
          <a:p>
            <a:endParaRPr lang="en-US" sz="2400" dirty="0" smtClean="0"/>
          </a:p>
          <a:p>
            <a:r>
              <a:rPr lang="en-US" sz="2400" dirty="0" smtClean="0"/>
              <a:t>interact </a:t>
            </a:r>
            <a:r>
              <a:rPr lang="en-US" sz="2400" dirty="0" smtClean="0"/>
              <a:t>across multiple “walled gardens”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Fast &amp; easy searches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ability to see what the customer is seeing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safeguards to prevent accidental sharing</a:t>
            </a:r>
          </a:p>
          <a:p>
            <a:endParaRPr lang="en-US" sz="2400" dirty="0" smtClean="0"/>
          </a:p>
          <a:p>
            <a:r>
              <a:rPr lang="en-US" sz="2400" dirty="0"/>
              <a:t>determine who is active &amp; which customers are in need of a response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see </a:t>
            </a:r>
            <a:r>
              <a:rPr lang="en-US" sz="2400" dirty="0" smtClean="0"/>
              <a:t>&amp; respond to recent activity</a:t>
            </a:r>
          </a:p>
          <a:p>
            <a:endParaRPr lang="en-US" sz="2400" dirty="0"/>
          </a:p>
          <a:p>
            <a:r>
              <a:rPr lang="en-US" sz="2400" dirty="0" smtClean="0"/>
              <a:t>not </a:t>
            </a:r>
            <a:r>
              <a:rPr lang="en-US" sz="2400" dirty="0" smtClean="0"/>
              <a:t>be inundated with minutia or redundant content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streamline </a:t>
            </a:r>
            <a:r>
              <a:rPr lang="en-US" sz="2400" dirty="0" smtClean="0"/>
              <a:t>and minimize navigation</a:t>
            </a:r>
          </a:p>
        </p:txBody>
      </p:sp>
    </p:spTree>
    <p:extLst>
      <p:ext uri="{BB962C8B-B14F-4D97-AF65-F5344CB8AC3E}">
        <p14:creationId xmlns:p14="http://schemas.microsoft.com/office/powerpoint/2010/main" val="357368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The Laddawn User Experience</a:t>
            </a:r>
            <a:endParaRPr lang="en-US" sz="3200" dirty="0"/>
          </a:p>
        </p:txBody>
      </p:sp>
      <p:pic>
        <p:nvPicPr>
          <p:cNvPr id="2050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54" y="1752600"/>
            <a:ext cx="8626475" cy="355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1277" y="60960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what Ezra sees when he logs in to Laddawn.com</a:t>
            </a:r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 rot="10800000">
            <a:off x="609600" y="5420157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968100" y="6096000"/>
            <a:ext cx="35725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Next, he filtered out all other walled gardens but </a:t>
            </a:r>
            <a:r>
              <a:rPr lang="en-US" dirty="0" err="1" smtClean="0"/>
              <a:t>Xpedex</a:t>
            </a:r>
            <a:r>
              <a:rPr lang="en-US" dirty="0" smtClean="0"/>
              <a:t> - Portland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 rot="10800000">
            <a:off x="4182291" y="5420157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576873" y="6096000"/>
            <a:ext cx="25671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Lastly, he is viewing Jon Thompsons Experience</a:t>
            </a:r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 rot="10800000">
            <a:off x="8001000" y="5479711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521476" y="9906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Shadow Boxes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895600" y="1359932"/>
            <a:ext cx="625876" cy="3164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953000" y="1359932"/>
            <a:ext cx="914400" cy="3164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964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525</Words>
  <Application>Microsoft Office PowerPoint</Application>
  <PresentationFormat>On-screen Show (4:3)</PresentationFormat>
  <Paragraphs>159</Paragraphs>
  <Slides>21</Slides>
  <Notes>0</Notes>
  <HiddenSlides>9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The Experience</vt:lpstr>
      <vt:lpstr>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Basics of the Post Login Experience</vt:lpstr>
      <vt:lpstr>PowerPoint Presentation</vt:lpstr>
      <vt:lpstr>Search</vt:lpstr>
      <vt:lpstr>What’s on Your Mind</vt:lpstr>
      <vt:lpstr>The Bulletin</vt:lpstr>
      <vt:lpstr>The Feed </vt:lpstr>
      <vt:lpstr>Feeding the Feed</vt:lpstr>
      <vt:lpstr>Basics of the Pre Login Experience</vt:lpstr>
      <vt:lpstr>The Experience - Pre Login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Experience</dc:title>
  <dc:creator>Jeff Bercume</dc:creator>
  <cp:lastModifiedBy>John Dower</cp:lastModifiedBy>
  <cp:revision>34</cp:revision>
  <cp:lastPrinted>2013-07-10T12:31:34Z</cp:lastPrinted>
  <dcterms:created xsi:type="dcterms:W3CDTF">2013-06-25T18:31:29Z</dcterms:created>
  <dcterms:modified xsi:type="dcterms:W3CDTF">2013-07-10T13:02:26Z</dcterms:modified>
</cp:coreProperties>
</file>