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70" r:id="rId5"/>
    <p:sldId id="271" r:id="rId6"/>
    <p:sldId id="262" r:id="rId7"/>
    <p:sldId id="266" r:id="rId8"/>
    <p:sldId id="272" r:id="rId9"/>
    <p:sldId id="257" r:id="rId10"/>
    <p:sldId id="273" r:id="rId11"/>
    <p:sldId id="260" r:id="rId12"/>
    <p:sldId id="269" r:id="rId13"/>
    <p:sldId id="261" r:id="rId14"/>
    <p:sldId id="263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14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8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0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6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2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BD164-E605-492C-B8DA-EE3CB63561D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8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485775"/>
            <a:ext cx="24955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2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Posts </a:t>
            </a:r>
            <a:r>
              <a:rPr lang="en-US" i="1" dirty="0" smtClean="0"/>
              <a:t>AND</a:t>
            </a:r>
            <a:r>
              <a:rPr lang="en-US" dirty="0" smtClean="0"/>
              <a:t> Direct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2212"/>
            <a:ext cx="3581400" cy="47971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Low barrier to entry</a:t>
            </a:r>
          </a:p>
          <a:p>
            <a:pPr lvl="1"/>
            <a:r>
              <a:rPr lang="en-US" dirty="0" smtClean="0"/>
              <a:t>Quickly share to entire network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/>
              <a:t> </a:t>
            </a:r>
            <a:r>
              <a:rPr lang="en-US" dirty="0" smtClean="0"/>
              <a:t>have ‘wall’)</a:t>
            </a:r>
          </a:p>
          <a:p>
            <a:pPr lvl="1"/>
            <a:r>
              <a:rPr lang="en-US" dirty="0" smtClean="0"/>
              <a:t>Crucial to engagement</a:t>
            </a:r>
          </a:p>
          <a:p>
            <a:pPr lvl="1"/>
            <a:r>
              <a:rPr lang="en-US" dirty="0" smtClean="0"/>
              <a:t>Searchable via keyword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828799"/>
            <a:ext cx="3581400" cy="5029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Direct Messages</a:t>
            </a:r>
          </a:p>
          <a:p>
            <a:pPr lvl="1"/>
            <a:r>
              <a:rPr lang="en-US" dirty="0" smtClean="0"/>
              <a:t>Allow for privacy and confidentiality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 smtClean="0"/>
              <a:t> have ‘inbox’)</a:t>
            </a:r>
          </a:p>
          <a:p>
            <a:pPr lvl="1"/>
            <a:r>
              <a:rPr lang="en-US" dirty="0" smtClean="0"/>
              <a:t>Increased visibility and importance via notification</a:t>
            </a:r>
          </a:p>
          <a:p>
            <a:pPr lvl="1"/>
            <a:r>
              <a:rPr lang="en-US" dirty="0" smtClean="0"/>
              <a:t>Can’t miss the notification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3604" y="1182806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Benefits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1824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Direct Messaging</a:t>
            </a:r>
          </a:p>
          <a:p>
            <a:pPr lvl="1"/>
            <a:r>
              <a:rPr lang="en-US" dirty="0"/>
              <a:t>Targeted to specific individuals or small groups</a:t>
            </a:r>
          </a:p>
          <a:p>
            <a:pPr lvl="1"/>
            <a:r>
              <a:rPr lang="en-US" dirty="0"/>
              <a:t>DM’s segregated from posts, live in the XP inbox</a:t>
            </a:r>
          </a:p>
          <a:p>
            <a:pPr lvl="1"/>
            <a:r>
              <a:rPr lang="en-US" dirty="0"/>
              <a:t>Visual notification of new direct messages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To Do: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Iron out direct messaging interface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Messaging multiple individuals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then responding to the group vs. a single recipient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80064"/>
            <a:ext cx="1855429" cy="168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160259"/>
            <a:ext cx="6953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17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Point: DMs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Direct Messaging allows communication from:</a:t>
            </a:r>
          </a:p>
          <a:p>
            <a:pPr>
              <a:buFontTx/>
              <a:buChar char="-"/>
            </a:pPr>
            <a:r>
              <a:rPr lang="en-US" dirty="0" smtClean="0"/>
              <a:t>One person to another person (in their network)</a:t>
            </a:r>
          </a:p>
          <a:p>
            <a:pPr>
              <a:buFontTx/>
              <a:buChar char="-"/>
            </a:pPr>
            <a:r>
              <a:rPr lang="en-US" dirty="0" smtClean="0"/>
              <a:t>One person to another person (in any network)??</a:t>
            </a:r>
          </a:p>
          <a:p>
            <a:pPr>
              <a:buFontTx/>
              <a:buChar char="-"/>
            </a:pPr>
            <a:r>
              <a:rPr lang="en-US" dirty="0" smtClean="0"/>
              <a:t>One person to many people??</a:t>
            </a:r>
          </a:p>
          <a:p>
            <a:pPr>
              <a:buFontTx/>
              <a:buChar char="-"/>
            </a:pPr>
            <a:r>
              <a:rPr lang="en-US" dirty="0" smtClean="0"/>
              <a:t>One person to a single person who was part of a group message??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4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Search provides quick access to any posts within the feed</a:t>
            </a:r>
          </a:p>
          <a:p>
            <a:pPr marL="0" indent="0">
              <a:buNone/>
            </a:pPr>
            <a:r>
              <a:rPr lang="en-US" dirty="0" smtClean="0"/>
              <a:t>The search text field searches the contents of posts </a:t>
            </a:r>
            <a:r>
              <a:rPr lang="en-US" dirty="0" smtClean="0"/>
              <a:t>and Direct Messages and </a:t>
            </a:r>
            <a:r>
              <a:rPr lang="en-US" dirty="0" smtClean="0"/>
              <a:t>returns results in a drop down window.</a:t>
            </a:r>
            <a:r>
              <a:rPr lang="en-US" dirty="0"/>
              <a:t> </a:t>
            </a:r>
            <a:r>
              <a:rPr lang="en-US" dirty="0" smtClean="0"/>
              <a:t>The amount of results shrinks as the searcher continues to enter more </a:t>
            </a:r>
            <a:r>
              <a:rPr lang="en-US" dirty="0" smtClean="0"/>
              <a:t>data.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24400"/>
            <a:ext cx="2454275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8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Bulletin</a:t>
            </a:r>
          </a:p>
          <a:p>
            <a:pPr marL="285750" indent="-285750"/>
            <a:r>
              <a:rPr lang="en-US" dirty="0"/>
              <a:t>Same as pre-login</a:t>
            </a:r>
          </a:p>
          <a:p>
            <a:pPr marL="285750" indent="-285750"/>
            <a:r>
              <a:rPr lang="en-US" dirty="0"/>
              <a:t>Comments on Bulletin topics appear as Posts in a user’s feed and to their Walled Garden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http://www.clker.com/cliparts/0/7/e/a/12074327311562940906milker_X_icon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707" y="762000"/>
            <a:ext cx="48006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1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1938398" cy="465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"/>
            <a:ext cx="24955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9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on Your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Text field used to encourage </a:t>
            </a:r>
            <a:r>
              <a:rPr lang="en-US" strike="sngStrike" dirty="0"/>
              <a:t>communication</a:t>
            </a:r>
            <a:r>
              <a:rPr lang="en-US" dirty="0"/>
              <a:t> </a:t>
            </a:r>
            <a:r>
              <a:rPr lang="en-US" dirty="0" smtClean="0">
                <a:solidFill>
                  <a:srgbClr val="FFC000"/>
                </a:solidFill>
              </a:rPr>
              <a:t>engagement</a:t>
            </a:r>
            <a:r>
              <a:rPr lang="en-US" dirty="0" smtClean="0"/>
              <a:t> between </a:t>
            </a:r>
            <a:r>
              <a:rPr lang="en-US" dirty="0"/>
              <a:t>users</a:t>
            </a:r>
          </a:p>
          <a:p>
            <a:pPr marL="285750" indent="-285750"/>
            <a:r>
              <a:rPr lang="en-US" dirty="0"/>
              <a:t>400 character limit</a:t>
            </a:r>
          </a:p>
          <a:p>
            <a:pPr marL="285750" indent="-285750"/>
            <a:r>
              <a:rPr lang="en-US" dirty="0"/>
              <a:t>Allows the sharing of </a:t>
            </a:r>
            <a:r>
              <a:rPr lang="en-US" dirty="0" smtClean="0"/>
              <a:t>text</a:t>
            </a:r>
            <a:r>
              <a:rPr lang="en-US" dirty="0" smtClean="0">
                <a:solidFill>
                  <a:srgbClr val="FFC000"/>
                </a:solidFill>
              </a:rPr>
              <a:t>, videos, images,</a:t>
            </a:r>
            <a:r>
              <a:rPr lang="en-US" dirty="0" smtClean="0"/>
              <a:t> </a:t>
            </a:r>
            <a:r>
              <a:rPr lang="en-US" dirty="0"/>
              <a:t>and hyperlinks to an individual’s Walled Garden (network</a:t>
            </a:r>
            <a:r>
              <a:rPr lang="en-US" dirty="0" smtClean="0"/>
              <a:t>)</a:t>
            </a:r>
          </a:p>
          <a:p>
            <a:pPr marL="285750" indent="-285750"/>
            <a:r>
              <a:rPr lang="en-US" strike="sngStrike" dirty="0" smtClean="0"/>
              <a:t>Provides </a:t>
            </a:r>
            <a:r>
              <a:rPr lang="en-US" strike="sngStrike" dirty="0"/>
              <a:t>additional targeted </a:t>
            </a:r>
            <a:r>
              <a:rPr lang="en-US" strike="sngStrike" dirty="0" smtClean="0"/>
              <a:t>sharing3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7559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0" lvl="1"/>
            <a:r>
              <a:rPr lang="en-US" dirty="0"/>
              <a:t>Videos and images shared as thumbnail posts within the feed</a:t>
            </a:r>
          </a:p>
          <a:p>
            <a:pPr marL="685800" lvl="1"/>
            <a:r>
              <a:rPr lang="en-US" dirty="0"/>
              <a:t>Thumbnails that are clicked generate shadow boxes with additional content, including comments</a:t>
            </a:r>
          </a:p>
          <a:p>
            <a:pPr marL="1085850" lvl="2"/>
            <a:r>
              <a:rPr lang="en-US" dirty="0"/>
              <a:t>When there are many comments a scroll bar assists in navigating through them</a:t>
            </a:r>
          </a:p>
          <a:p>
            <a:pPr marL="1085850" lvl="2"/>
            <a:r>
              <a:rPr lang="en-US" dirty="0"/>
              <a:t>Comments are displayed in chronological order</a:t>
            </a:r>
          </a:p>
          <a:p>
            <a:pPr marL="685800" lvl="1"/>
            <a:r>
              <a:rPr lang="en-US" dirty="0"/>
              <a:t>Text and hyperlinks also create posts within the feed</a:t>
            </a:r>
          </a:p>
          <a:p>
            <a:pPr marL="1085850" lvl="2"/>
            <a:r>
              <a:rPr lang="en-US" dirty="0"/>
              <a:t>Comments are made and read directly within the feed.</a:t>
            </a:r>
          </a:p>
          <a:p>
            <a:pPr marL="1085850" lvl="2"/>
            <a:r>
              <a:rPr lang="en-US" dirty="0"/>
              <a:t>Comments expand downward in chronological </a:t>
            </a:r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the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Saving </a:t>
            </a:r>
            <a:r>
              <a:rPr lang="en-US" dirty="0"/>
              <a:t>a cart</a:t>
            </a:r>
          </a:p>
          <a:p>
            <a:r>
              <a:rPr lang="en-US" dirty="0"/>
              <a:t>Sharing a cart</a:t>
            </a:r>
          </a:p>
          <a:p>
            <a:r>
              <a:rPr lang="en-US" dirty="0"/>
              <a:t>Updating a cart</a:t>
            </a:r>
          </a:p>
          <a:p>
            <a:r>
              <a:rPr lang="en-US" dirty="0"/>
              <a:t>Deleting a cart</a:t>
            </a:r>
          </a:p>
          <a:p>
            <a:r>
              <a:rPr lang="en-US" b="1" dirty="0"/>
              <a:t>Cart expiration warning - important </a:t>
            </a:r>
            <a:endParaRPr lang="en-US" dirty="0"/>
          </a:p>
          <a:p>
            <a:r>
              <a:rPr lang="en-US" dirty="0"/>
              <a:t>Order is </a:t>
            </a:r>
            <a:r>
              <a:rPr lang="en-US" dirty="0" smtClean="0"/>
              <a:t>created</a:t>
            </a:r>
          </a:p>
          <a:p>
            <a:r>
              <a:rPr lang="en-US" dirty="0" smtClean="0"/>
              <a:t>Order </a:t>
            </a:r>
            <a:r>
              <a:rPr lang="en-US" dirty="0"/>
              <a:t>is </a:t>
            </a:r>
            <a:r>
              <a:rPr lang="en-US" dirty="0" smtClean="0"/>
              <a:t>updated</a:t>
            </a:r>
          </a:p>
          <a:p>
            <a:r>
              <a:rPr lang="en-US" dirty="0" smtClean="0"/>
              <a:t>Order </a:t>
            </a:r>
            <a:r>
              <a:rPr lang="en-US" dirty="0"/>
              <a:t>is complete</a:t>
            </a:r>
          </a:p>
          <a:p>
            <a:r>
              <a:rPr lang="en-US" dirty="0"/>
              <a:t>Order is shipped</a:t>
            </a:r>
          </a:p>
          <a:p>
            <a:pPr lvl="1"/>
            <a:r>
              <a:rPr lang="en-US" dirty="0"/>
              <a:t>Is the order activity </a:t>
            </a:r>
            <a:r>
              <a:rPr lang="en-US" dirty="0" smtClean="0"/>
              <a:t>redundant?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2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the Feed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Sharing an Item</a:t>
            </a:r>
          </a:p>
          <a:p>
            <a:r>
              <a:rPr lang="en-US" sz="1600" dirty="0"/>
              <a:t>     Share button may appear on an item</a:t>
            </a:r>
          </a:p>
          <a:p>
            <a:r>
              <a:rPr lang="en-US" sz="1600" dirty="0"/>
              <a:t>     Sharing requires less "commitment" than sharing a cart with one Item</a:t>
            </a:r>
          </a:p>
          <a:p>
            <a:r>
              <a:rPr lang="en-US" sz="1600" dirty="0"/>
              <a:t>     "I'm a sales guy I don't cut </a:t>
            </a:r>
            <a:r>
              <a:rPr lang="en-US" sz="1600" dirty="0" err="1"/>
              <a:t>po's</a:t>
            </a:r>
            <a:r>
              <a:rPr lang="en-US" sz="1600" dirty="0"/>
              <a:t>"</a:t>
            </a:r>
          </a:p>
          <a:p>
            <a:r>
              <a:rPr lang="en-US" sz="1600" dirty="0"/>
              <a:t>     The buyer has a number of shared items that they can consolidate into a single cart from many sales guys</a:t>
            </a:r>
          </a:p>
          <a:p>
            <a:r>
              <a:rPr lang="en-US" sz="1600" dirty="0"/>
              <a:t>Laddawn generated system messages</a:t>
            </a:r>
          </a:p>
          <a:p>
            <a:r>
              <a:rPr lang="en-US" sz="1600" dirty="0"/>
              <a:t>      Price changes*</a:t>
            </a:r>
          </a:p>
          <a:p>
            <a:r>
              <a:rPr lang="en-US" sz="1600" dirty="0"/>
              <a:t>      Service outages*</a:t>
            </a:r>
          </a:p>
          <a:p>
            <a:r>
              <a:rPr lang="en-US" sz="1600" dirty="0"/>
              <a:t>Customer pickup notification</a:t>
            </a:r>
          </a:p>
          <a:p>
            <a:r>
              <a:rPr lang="en-US" sz="1600" dirty="0"/>
              <a:t>Charity donation</a:t>
            </a:r>
          </a:p>
          <a:p>
            <a:r>
              <a:rPr lang="en-US" sz="1600" dirty="0"/>
              <a:t>      CHARITY DONATION EXPANDS TO CONTRIBUTION TRACKER Contribution tracker</a:t>
            </a:r>
          </a:p>
          <a:p>
            <a:r>
              <a:rPr lang="en-US" sz="1600" dirty="0"/>
              <a:t>Customer education - </a:t>
            </a:r>
            <a:r>
              <a:rPr lang="en-US" sz="1600" dirty="0" err="1"/>
              <a:t>PowerPoints</a:t>
            </a:r>
            <a:endParaRPr lang="en-US" sz="1600" dirty="0"/>
          </a:p>
          <a:p>
            <a:r>
              <a:rPr lang="en-US" sz="1600" dirty="0"/>
              <a:t>     either DM or feed</a:t>
            </a:r>
          </a:p>
          <a:p>
            <a:r>
              <a:rPr lang="en-US" sz="1600" dirty="0"/>
              <a:t>Laddawn Twitter feed</a:t>
            </a:r>
          </a:p>
          <a:p>
            <a:r>
              <a:rPr lang="en-US" sz="1600" dirty="0"/>
              <a:t>Social </a:t>
            </a:r>
            <a:r>
              <a:rPr lang="en-US" sz="1600" dirty="0" smtClean="0"/>
              <a:t>Messaging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3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Mechanics of a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 types</a:t>
            </a:r>
          </a:p>
          <a:p>
            <a:pPr marL="0" indent="0">
              <a:buNone/>
            </a:pPr>
            <a:r>
              <a:rPr lang="en-US" dirty="0" smtClean="0"/>
              <a:t>1. Media posts</a:t>
            </a:r>
          </a:p>
          <a:p>
            <a:r>
              <a:rPr lang="en-US" dirty="0" smtClean="0"/>
              <a:t>Contain images or videos</a:t>
            </a:r>
          </a:p>
          <a:p>
            <a:r>
              <a:rPr lang="en-US" dirty="0" smtClean="0"/>
              <a:t>Comment tallies are displayed on the post</a:t>
            </a:r>
          </a:p>
          <a:p>
            <a:r>
              <a:rPr lang="en-US" dirty="0" smtClean="0"/>
              <a:t>Generate shadow boxes when clicked</a:t>
            </a:r>
          </a:p>
          <a:p>
            <a:pPr lvl="1"/>
            <a:r>
              <a:rPr lang="en-US" dirty="0" smtClean="0"/>
              <a:t>Shadow boxes contain comments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When there are many comments a scroll bar assists in navigating through </a:t>
            </a:r>
            <a:r>
              <a:rPr lang="en-US" dirty="0" smtClean="0">
                <a:solidFill>
                  <a:srgbClr val="FFC000"/>
                </a:solidFill>
              </a:rPr>
              <a:t>them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Text posts</a:t>
            </a:r>
          </a:p>
          <a:p>
            <a:r>
              <a:rPr lang="en-US" dirty="0" smtClean="0"/>
              <a:t>Contain conversational text or </a:t>
            </a:r>
            <a:r>
              <a:rPr lang="en-US" dirty="0" smtClean="0"/>
              <a:t>hyperlinks</a:t>
            </a:r>
          </a:p>
          <a:p>
            <a:r>
              <a:rPr lang="en-US" dirty="0" smtClean="0"/>
              <a:t>These posts are user generated</a:t>
            </a:r>
            <a:endParaRPr lang="en-US" dirty="0" smtClean="0"/>
          </a:p>
          <a:p>
            <a:r>
              <a:rPr lang="en-US" dirty="0" smtClean="0"/>
              <a:t>Commenting and replying occurs within the feed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72523"/>
            <a:ext cx="3048000" cy="101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Mechanics of a </a:t>
            </a:r>
            <a:r>
              <a:rPr lang="en-US" dirty="0" smtClean="0"/>
              <a:t>Post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3. Notification posts</a:t>
            </a:r>
          </a:p>
          <a:p>
            <a:r>
              <a:rPr lang="en-US" dirty="0" smtClean="0"/>
              <a:t>Typically reminders or “activity receipts”</a:t>
            </a:r>
          </a:p>
          <a:p>
            <a:pPr lvl="1"/>
            <a:r>
              <a:rPr lang="en-US" dirty="0" smtClean="0"/>
              <a:t>Examples: You have shared a cart with XXXXX, Your cart XXXXX is about to expire, etc.</a:t>
            </a:r>
          </a:p>
          <a:p>
            <a:pPr lvl="1"/>
            <a:r>
              <a:rPr lang="en-US" dirty="0" smtClean="0"/>
              <a:t>Some notifications may be direct from Laddawn</a:t>
            </a:r>
          </a:p>
          <a:p>
            <a:pPr lvl="2"/>
            <a:r>
              <a:rPr lang="en-US" dirty="0" smtClean="0"/>
              <a:t>Commenting disabled, highlighted / call outs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Text posts are open ended, notification posts are formulaic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Posts </a:t>
            </a:r>
            <a:r>
              <a:rPr lang="en-US" dirty="0" smtClean="0"/>
              <a:t>usually contain the following information:</a:t>
            </a:r>
          </a:p>
          <a:p>
            <a:pPr marL="0" indent="0">
              <a:buNone/>
            </a:pPr>
            <a:r>
              <a:rPr lang="en-US" dirty="0" smtClean="0"/>
              <a:t>Who posted – with avatar</a:t>
            </a:r>
          </a:p>
          <a:p>
            <a:pPr marL="0" indent="0">
              <a:buNone/>
            </a:pPr>
            <a:r>
              <a:rPr lang="en-US" dirty="0" smtClean="0"/>
              <a:t>When they posted</a:t>
            </a:r>
          </a:p>
          <a:p>
            <a:pPr marL="0" indent="0">
              <a:buNone/>
            </a:pPr>
            <a:r>
              <a:rPr lang="en-US" dirty="0" smtClean="0"/>
              <a:t># of comments</a:t>
            </a:r>
          </a:p>
          <a:p>
            <a:pPr marL="0" indent="0">
              <a:buNone/>
            </a:pPr>
            <a:r>
              <a:rPr lang="en-US" dirty="0" smtClean="0"/>
              <a:t>Ability to re-share??? and direct message from original message  – </a:t>
            </a:r>
            <a:r>
              <a:rPr lang="en-US" u="sng" dirty="0" smtClean="0"/>
              <a:t>we have no idea what the globe does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20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possible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Posting</a:t>
            </a:r>
          </a:p>
          <a:p>
            <a:r>
              <a:rPr lang="en-US" dirty="0" smtClean="0"/>
              <a:t>Media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Responses to system messages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Direct Messaging</a:t>
            </a:r>
          </a:p>
        </p:txBody>
      </p:sp>
    </p:spTree>
    <p:extLst>
      <p:ext uri="{BB962C8B-B14F-4D97-AF65-F5344CB8AC3E}">
        <p14:creationId xmlns:p14="http://schemas.microsoft.com/office/powerpoint/2010/main" val="23740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v. 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Posting</a:t>
            </a:r>
          </a:p>
          <a:p>
            <a:pPr lvl="1"/>
            <a:r>
              <a:rPr lang="en-US" dirty="0" smtClean="0"/>
              <a:t>Shared to the entire network</a:t>
            </a:r>
          </a:p>
          <a:p>
            <a:pPr lvl="1"/>
            <a:r>
              <a:rPr lang="en-US" dirty="0" smtClean="0"/>
              <a:t>Happens through the feed via WOYM</a:t>
            </a:r>
          </a:p>
          <a:p>
            <a:pPr lvl="1"/>
            <a:r>
              <a:rPr lang="en-US" dirty="0" smtClean="0"/>
              <a:t>New posts aren't accompanied by notification</a:t>
            </a:r>
            <a:endParaRPr lang="en-US" dirty="0"/>
          </a:p>
          <a:p>
            <a:r>
              <a:rPr lang="en-US" dirty="0" smtClean="0"/>
              <a:t>Direct Messaging</a:t>
            </a:r>
          </a:p>
          <a:p>
            <a:pPr lvl="1"/>
            <a:r>
              <a:rPr lang="en-US" dirty="0" smtClean="0"/>
              <a:t>Targeted to specific individuals or small groups</a:t>
            </a:r>
          </a:p>
          <a:p>
            <a:pPr lvl="1"/>
            <a:r>
              <a:rPr lang="en-US" dirty="0" smtClean="0"/>
              <a:t>DM’s segregated from posts, live in the XP inbox</a:t>
            </a:r>
          </a:p>
          <a:p>
            <a:pPr lvl="1"/>
            <a:r>
              <a:rPr lang="en-US" dirty="0" smtClean="0"/>
              <a:t>Visual notification of new direct messages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59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581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What's on Your Mind</vt:lpstr>
      <vt:lpstr>The Feed</vt:lpstr>
      <vt:lpstr>Feeding the Feed</vt:lpstr>
      <vt:lpstr>Feeding the Feed (cont’d)</vt:lpstr>
      <vt:lpstr>The Mechanics of a Post</vt:lpstr>
      <vt:lpstr>The Mechanics of a Post 2</vt:lpstr>
      <vt:lpstr>Types of possible communication</vt:lpstr>
      <vt:lpstr>Posting v. Direct Messaging</vt:lpstr>
      <vt:lpstr>Why Posts AND Direct Messages</vt:lpstr>
      <vt:lpstr>Direct Messaging</vt:lpstr>
      <vt:lpstr>Decision Point: DMs </vt:lpstr>
      <vt:lpstr>Search</vt:lpstr>
      <vt:lpstr>Bulletin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Dower</dc:creator>
  <cp:lastModifiedBy>John Dower</cp:lastModifiedBy>
  <cp:revision>23</cp:revision>
  <dcterms:created xsi:type="dcterms:W3CDTF">2013-10-29T18:11:37Z</dcterms:created>
  <dcterms:modified xsi:type="dcterms:W3CDTF">2013-11-12T20:50:37Z</dcterms:modified>
</cp:coreProperties>
</file>