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6" r:id="rId3"/>
    <p:sldId id="272" r:id="rId4"/>
    <p:sldId id="273" r:id="rId5"/>
    <p:sldId id="259" r:id="rId6"/>
    <p:sldId id="267" r:id="rId7"/>
    <p:sldId id="270" r:id="rId8"/>
    <p:sldId id="262" r:id="rId9"/>
    <p:sldId id="275" r:id="rId10"/>
    <p:sldId id="260" r:id="rId11"/>
    <p:sldId id="269" r:id="rId12"/>
    <p:sldId id="261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455" autoAdjust="0"/>
  </p:normalViewPr>
  <p:slideViewPr>
    <p:cSldViewPr>
      <p:cViewPr>
        <p:scale>
          <a:sx n="70" d="100"/>
          <a:sy n="70" d="100"/>
        </p:scale>
        <p:origin x="-51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7762-5477-4616-B299-2A851CDA2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5D00-F7D5-4E16-B6A9-61CAB97A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Responses to system messages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400 character limit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/>
            <a:r>
              <a:rPr lang="en-US" dirty="0" smtClean="0"/>
              <a:t>with additional content, including comments</a:t>
            </a:r>
          </a:p>
          <a:p>
            <a:pPr marL="1085850" lvl="2"/>
            <a:r>
              <a:rPr lang="en-US" dirty="0" smtClean="0"/>
              <a:t>When there are many comments a scroll bar assists in navigating through them</a:t>
            </a:r>
          </a:p>
          <a:p>
            <a:pPr marL="1085850" lvl="2"/>
            <a:r>
              <a:rPr lang="en-US" dirty="0" smtClean="0"/>
              <a:t>Comments are displayed in chronological order</a:t>
            </a:r>
          </a:p>
          <a:p>
            <a:pPr marL="1085850" lvl="2"/>
            <a:r>
              <a:rPr lang="en-US" dirty="0" smtClean="0"/>
              <a:t>Comments are made and read directly within the feed.</a:t>
            </a:r>
          </a:p>
          <a:p>
            <a:pPr marL="1085850" lvl="2"/>
            <a:r>
              <a:rPr lang="en-US" dirty="0" smtClean="0"/>
              <a:t>Comments expand downward in chronological order</a:t>
            </a:r>
          </a:p>
          <a:p>
            <a:pPr marL="1085850" lvl="2"/>
            <a:endParaRPr lang="en-US" dirty="0" smtClean="0"/>
          </a:p>
          <a:p>
            <a:pPr marL="685800" lvl="1"/>
            <a:r>
              <a:rPr lang="en-US" dirty="0" smtClean="0"/>
              <a:t>Text and hyperlinks create posts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Videos and images shared as thumbnails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Clicked thumbnails generate shadow boxes</a:t>
            </a:r>
          </a:p>
          <a:p>
            <a:pPr marL="1085850"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Feeding the feed feels like a</a:t>
            </a:r>
            <a:r>
              <a:rPr lang="en-US" baseline="0" dirty="0" smtClean="0"/>
              <a:t> couple of slides that have the different example posts showcased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Saving a cart</a:t>
            </a:r>
          </a:p>
          <a:p>
            <a:r>
              <a:rPr lang="en-US" b="1" dirty="0" smtClean="0"/>
              <a:t>Sharing a cart*</a:t>
            </a:r>
          </a:p>
          <a:p>
            <a:r>
              <a:rPr lang="en-US" dirty="0" smtClean="0"/>
              <a:t>Updating a cart</a:t>
            </a:r>
          </a:p>
          <a:p>
            <a:r>
              <a:rPr lang="en-US" dirty="0" smtClean="0"/>
              <a:t>Deleting a cart</a:t>
            </a:r>
          </a:p>
          <a:p>
            <a:r>
              <a:rPr lang="en-US" b="1" dirty="0" smtClean="0"/>
              <a:t>Cart expiration warning – important* </a:t>
            </a:r>
            <a:endParaRPr lang="en-US" dirty="0" smtClean="0"/>
          </a:p>
          <a:p>
            <a:r>
              <a:rPr lang="en-US" dirty="0" smtClean="0"/>
              <a:t>Order is created</a:t>
            </a:r>
          </a:p>
          <a:p>
            <a:r>
              <a:rPr lang="en-US" dirty="0" smtClean="0"/>
              <a:t>Order is updated</a:t>
            </a:r>
          </a:p>
          <a:p>
            <a:r>
              <a:rPr lang="en-US" dirty="0" smtClean="0"/>
              <a:t>Order is complete</a:t>
            </a:r>
          </a:p>
          <a:p>
            <a:r>
              <a:rPr lang="en-US" b="1" dirty="0" smtClean="0"/>
              <a:t>Order is shipped*</a:t>
            </a:r>
          </a:p>
          <a:p>
            <a:pPr lvl="1"/>
            <a:r>
              <a:rPr lang="en-US" dirty="0" smtClean="0"/>
              <a:t>Is the order activity redundant?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dirty="0" smtClean="0"/>
              <a:t>Sharing an Item</a:t>
            </a:r>
          </a:p>
          <a:p>
            <a:r>
              <a:rPr lang="en-US" sz="1200" dirty="0" smtClean="0"/>
              <a:t>     Share button may appear on an item</a:t>
            </a:r>
          </a:p>
          <a:p>
            <a:r>
              <a:rPr lang="en-US" sz="1200" dirty="0" smtClean="0"/>
              <a:t>     Sharing requires less "commitment" than sharing a cart with one Item</a:t>
            </a:r>
          </a:p>
          <a:p>
            <a:r>
              <a:rPr lang="en-US" sz="1200" dirty="0" smtClean="0"/>
              <a:t>     "I'm a sales guy I don't cut </a:t>
            </a:r>
            <a:r>
              <a:rPr lang="en-US" sz="1200" dirty="0" err="1" smtClean="0"/>
              <a:t>po's</a:t>
            </a:r>
            <a:r>
              <a:rPr lang="en-US" sz="1200" dirty="0" smtClean="0"/>
              <a:t>"</a:t>
            </a:r>
          </a:p>
          <a:p>
            <a:r>
              <a:rPr lang="en-US" sz="1200" dirty="0" smtClean="0"/>
              <a:t>     The buyer has a number of shared items that they can consolidate into a single cart from many sales guys</a:t>
            </a:r>
          </a:p>
          <a:p>
            <a:r>
              <a:rPr lang="en-US" sz="1200" b="1" dirty="0" err="1" smtClean="0"/>
              <a:t>Laddawn</a:t>
            </a:r>
            <a:r>
              <a:rPr lang="en-US" sz="1200" b="1" dirty="0" smtClean="0"/>
              <a:t> generated system messages***</a:t>
            </a:r>
          </a:p>
          <a:p>
            <a:r>
              <a:rPr lang="en-US" sz="1200" dirty="0" smtClean="0"/>
              <a:t>      </a:t>
            </a:r>
            <a:r>
              <a:rPr lang="en-US" sz="1200" b="1" dirty="0" smtClean="0"/>
              <a:t>Price changes</a:t>
            </a:r>
            <a:r>
              <a:rPr lang="en-US" sz="1200" dirty="0" smtClean="0"/>
              <a:t>*</a:t>
            </a:r>
          </a:p>
          <a:p>
            <a:r>
              <a:rPr lang="en-US" sz="1200" dirty="0" smtClean="0"/>
              <a:t>      Service outages*</a:t>
            </a:r>
          </a:p>
          <a:p>
            <a:r>
              <a:rPr lang="en-US" sz="1200" dirty="0" smtClean="0"/>
              <a:t>Customer pickup notification</a:t>
            </a:r>
          </a:p>
          <a:p>
            <a:r>
              <a:rPr lang="en-US" sz="1200" dirty="0" smtClean="0"/>
              <a:t>Charity donation</a:t>
            </a:r>
          </a:p>
          <a:p>
            <a:r>
              <a:rPr lang="en-US" sz="1200" dirty="0" smtClean="0"/>
              <a:t>      CHARITY DONATION EXPANDS TO CONTRIBUTION TRACKER Contribution tracker</a:t>
            </a:r>
          </a:p>
          <a:p>
            <a:r>
              <a:rPr lang="en-US" sz="1200" dirty="0" smtClean="0"/>
              <a:t>Customer education - </a:t>
            </a:r>
            <a:r>
              <a:rPr lang="en-US" sz="1200" dirty="0" err="1" smtClean="0"/>
              <a:t>PowerPoints</a:t>
            </a:r>
            <a:endParaRPr lang="en-US" sz="1200" dirty="0" smtClean="0"/>
          </a:p>
          <a:p>
            <a:r>
              <a:rPr lang="en-US" sz="1200" dirty="0" smtClean="0"/>
              <a:t>     either DM or feed</a:t>
            </a:r>
          </a:p>
          <a:p>
            <a:r>
              <a:rPr lang="en-US" sz="1200" b="1" dirty="0" err="1" smtClean="0"/>
              <a:t>Laddawn</a:t>
            </a:r>
            <a:r>
              <a:rPr lang="en-US" sz="1200" b="1" dirty="0" smtClean="0"/>
              <a:t> Twitter feed*</a:t>
            </a:r>
          </a:p>
          <a:p>
            <a:r>
              <a:rPr lang="en-US" sz="1200" b="1" dirty="0" smtClean="0"/>
              <a:t>Social Messaging*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Media posts</a:t>
            </a:r>
          </a:p>
          <a:p>
            <a:r>
              <a:rPr lang="en-US" dirty="0" smtClean="0"/>
              <a:t>Contain images or videos</a:t>
            </a:r>
          </a:p>
          <a:p>
            <a:r>
              <a:rPr lang="en-US" dirty="0" smtClean="0"/>
              <a:t>Comment tallies are displayed on the post</a:t>
            </a:r>
          </a:p>
          <a:p>
            <a:r>
              <a:rPr lang="en-US" dirty="0" smtClean="0"/>
              <a:t>Generate shadow boxes when clicked</a:t>
            </a:r>
          </a:p>
          <a:p>
            <a:pPr lvl="1"/>
            <a:r>
              <a:rPr lang="en-US" dirty="0" smtClean="0"/>
              <a:t>Shadow boxes contain comments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When there are many comments a scroll bar assists in navigating through them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Text posts</a:t>
            </a:r>
          </a:p>
          <a:p>
            <a:r>
              <a:rPr lang="en-US" dirty="0" smtClean="0"/>
              <a:t>Contain conversational text or hyperlinks</a:t>
            </a:r>
          </a:p>
          <a:p>
            <a:r>
              <a:rPr lang="en-US" dirty="0" smtClean="0"/>
              <a:t>These posts are user generated</a:t>
            </a:r>
          </a:p>
          <a:p>
            <a:r>
              <a:rPr lang="en-US" dirty="0" smtClean="0"/>
              <a:t>Commenting and replying occurs within the feed</a:t>
            </a:r>
          </a:p>
          <a:p>
            <a:pPr marL="0" indent="0">
              <a:buNone/>
            </a:pPr>
            <a:r>
              <a:rPr lang="en-US" dirty="0" smtClean="0"/>
              <a:t>3. Notification posts</a:t>
            </a:r>
          </a:p>
          <a:p>
            <a:r>
              <a:rPr lang="en-US" dirty="0" smtClean="0"/>
              <a:t>Typically reminders or “activity receipts”</a:t>
            </a:r>
          </a:p>
          <a:p>
            <a:pPr lvl="1"/>
            <a:r>
              <a:rPr lang="en-US" dirty="0" smtClean="0"/>
              <a:t>Examples: You have shared a cart with XXXXX, Your cart XXXXX is about to expire, etc.</a:t>
            </a:r>
          </a:p>
          <a:p>
            <a:pPr lvl="1"/>
            <a:r>
              <a:rPr lang="en-US" dirty="0" smtClean="0"/>
              <a:t>Some notifications may be direct from </a:t>
            </a:r>
            <a:r>
              <a:rPr lang="en-US" dirty="0" err="1" smtClean="0"/>
              <a:t>Laddawn</a:t>
            </a:r>
            <a:endParaRPr lang="en-US" dirty="0" smtClean="0"/>
          </a:p>
          <a:p>
            <a:pPr lvl="2"/>
            <a:r>
              <a:rPr lang="en-US" dirty="0" smtClean="0"/>
              <a:t>Commenting disabled, highlighted / call outs,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posts are open ended, notification posts are formulaic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Posts usually contain the following information:</a:t>
            </a:r>
          </a:p>
          <a:p>
            <a:pPr marL="0" indent="0">
              <a:buNone/>
            </a:pPr>
            <a:r>
              <a:rPr lang="en-US" dirty="0" smtClean="0"/>
              <a:t>Who posted – with avatar</a:t>
            </a:r>
          </a:p>
          <a:p>
            <a:pPr marL="0" indent="0">
              <a:buNone/>
            </a:pPr>
            <a:r>
              <a:rPr lang="en-US" dirty="0" smtClean="0"/>
              <a:t>When they posted</a:t>
            </a:r>
          </a:p>
          <a:p>
            <a:pPr marL="0" indent="0">
              <a:buNone/>
            </a:pPr>
            <a:r>
              <a:rPr lang="en-US" dirty="0" smtClean="0"/>
              <a:t># of comments</a:t>
            </a:r>
          </a:p>
          <a:p>
            <a:pPr marL="0" indent="0">
              <a:buNone/>
            </a:pPr>
            <a:r>
              <a:rPr lang="en-US" dirty="0" smtClean="0"/>
              <a:t>Ability to re-share??? and direct message from original message  – </a:t>
            </a:r>
            <a:r>
              <a:rPr lang="en-US" u="sng" dirty="0" smtClean="0"/>
              <a:t>we have no idea what the globe does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D164-E605-492C-B8DA-EE3CB63561D7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8" y="838200"/>
            <a:ext cx="767220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7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Direct Messaging</a:t>
            </a:r>
          </a:p>
          <a:p>
            <a:pPr lvl="1"/>
            <a:r>
              <a:rPr lang="en-US" dirty="0"/>
              <a:t>Targeted to specific individuals or small groups</a:t>
            </a:r>
          </a:p>
          <a:p>
            <a:pPr lvl="1"/>
            <a:r>
              <a:rPr lang="en-US" dirty="0"/>
              <a:t>DM’s segregated from posts, live in the XP inbox</a:t>
            </a:r>
          </a:p>
          <a:p>
            <a:pPr lvl="1"/>
            <a:r>
              <a:rPr lang="en-US" dirty="0"/>
              <a:t>Visual notification of new direct messages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To Do: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Iron out direct messaging interface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Messaging multiple individuals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then responding to the group vs. a single recipient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0064"/>
            <a:ext cx="1855429" cy="16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60259"/>
            <a:ext cx="695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Point: DMs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Direct Messaging allows communication from:</a:t>
            </a:r>
          </a:p>
          <a:p>
            <a:pPr>
              <a:buFontTx/>
              <a:buChar char="-"/>
            </a:pPr>
            <a:r>
              <a:rPr lang="en-US" dirty="0" smtClean="0"/>
              <a:t>One person to another person (in their network)</a:t>
            </a:r>
          </a:p>
          <a:p>
            <a:pPr>
              <a:buFontTx/>
              <a:buChar char="-"/>
            </a:pPr>
            <a:r>
              <a:rPr lang="en-US" dirty="0" smtClean="0"/>
              <a:t>One person to another person (in any network)??</a:t>
            </a:r>
          </a:p>
          <a:p>
            <a:pPr>
              <a:buFontTx/>
              <a:buChar char="-"/>
            </a:pPr>
            <a:r>
              <a:rPr lang="en-US" dirty="0" smtClean="0"/>
              <a:t>One person to many people??</a:t>
            </a:r>
          </a:p>
          <a:p>
            <a:pPr>
              <a:buFontTx/>
              <a:buChar char="-"/>
            </a:pPr>
            <a:r>
              <a:rPr lang="en-US" dirty="0" smtClean="0"/>
              <a:t>One person to a single person who was part of a group message??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provides quick access to any posts within the feed</a:t>
            </a:r>
          </a:p>
          <a:p>
            <a:pPr marL="0" indent="0">
              <a:buNone/>
            </a:pPr>
            <a:r>
              <a:rPr lang="en-US" dirty="0" smtClean="0"/>
              <a:t>The search text field searches the contents of posts and Direct Messages and returns results in a drop down window.</a:t>
            </a:r>
            <a:r>
              <a:rPr lang="en-US" dirty="0"/>
              <a:t> </a:t>
            </a:r>
            <a:r>
              <a:rPr lang="en-US" dirty="0" smtClean="0"/>
              <a:t>The amount of results shrinks as the searcher continues to enter more data.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24542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14105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Bulletin</a:t>
            </a:r>
          </a:p>
          <a:p>
            <a:pPr marL="285750" indent="-285750"/>
            <a:r>
              <a:rPr lang="en-US" dirty="0"/>
              <a:t>Same as pre-login</a:t>
            </a:r>
          </a:p>
          <a:p>
            <a:pPr marL="285750" indent="-285750"/>
            <a:r>
              <a:rPr lang="en-US" dirty="0"/>
              <a:t>Comments on Bulletin topics appear as Posts in a user’s feed and to their Walled Garden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clker.com/cliparts/0/7/e/a/12074327311562940906milker_X_icon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07" y="7620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1938398" cy="465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4955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85775"/>
            <a:ext cx="24955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urilioamorim.com/wp-content/uploads/2011/05/broken-communic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994" y="-1934657"/>
            <a:ext cx="13404746" cy="8923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Types of </a:t>
            </a:r>
            <a:r>
              <a:rPr lang="en-US" dirty="0" smtClean="0">
                <a:solidFill>
                  <a:srgbClr val="FFFF66"/>
                </a:solidFill>
              </a:rPr>
              <a:t>Possible </a:t>
            </a:r>
            <a:r>
              <a:rPr lang="en-US" dirty="0">
                <a:solidFill>
                  <a:srgbClr val="FFFF66"/>
                </a:solidFill>
              </a:rPr>
              <a:t>C</a:t>
            </a:r>
            <a:r>
              <a:rPr lang="en-US" dirty="0" smtClean="0">
                <a:solidFill>
                  <a:srgbClr val="FFFF66"/>
                </a:solidFill>
              </a:rPr>
              <a:t>ommunication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37" y="1733550"/>
            <a:ext cx="1914063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202" y="2234625"/>
            <a:ext cx="304865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FF66"/>
                </a:solidFill>
              </a:rPr>
              <a:t>Direct Messaging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8181" y="2819400"/>
            <a:ext cx="3495619" cy="1524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2158425"/>
            <a:ext cx="140294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66"/>
                </a:solidFill>
              </a:rPr>
              <a:t>Posting</a:t>
            </a:r>
            <a:endParaRPr lang="en-US" sz="3200" dirty="0">
              <a:solidFill>
                <a:srgbClr val="FFFF66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257800" y="2743201"/>
            <a:ext cx="3495619" cy="1524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944788">
            <a:off x="5003234" y="3074615"/>
            <a:ext cx="1325520" cy="12861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2042891">
            <a:off x="5173550" y="2546572"/>
            <a:ext cx="1162899" cy="1442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9728" y="3318678"/>
            <a:ext cx="329707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Network wide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66"/>
                </a:solidFill>
              </a:rPr>
              <a:t>I</a:t>
            </a:r>
            <a:r>
              <a:rPr lang="en-US" sz="2400" b="1" dirty="0" smtClean="0">
                <a:solidFill>
                  <a:srgbClr val="FFFF66"/>
                </a:solidFill>
              </a:rPr>
              <a:t>n </a:t>
            </a:r>
            <a:r>
              <a:rPr lang="en-US" sz="2400" b="1" dirty="0">
                <a:solidFill>
                  <a:srgbClr val="FFFF66"/>
                </a:solidFill>
              </a:rPr>
              <a:t>the feed via </a:t>
            </a:r>
            <a:r>
              <a:rPr lang="en-US" sz="2400" b="1" dirty="0" smtClean="0">
                <a:solidFill>
                  <a:srgbClr val="FFFF66"/>
                </a:solidFill>
              </a:rPr>
              <a:t>WOYM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No notification 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417" y="3318678"/>
            <a:ext cx="3297072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Targeted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Set apart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Have notification 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Posts </a:t>
            </a:r>
            <a:r>
              <a:rPr lang="en-US" i="1" dirty="0" smtClean="0"/>
              <a:t>AND</a:t>
            </a:r>
            <a:r>
              <a:rPr lang="en-US" dirty="0" smtClean="0"/>
              <a:t> Direct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2212"/>
            <a:ext cx="3581400" cy="47971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Posts</a:t>
            </a:r>
          </a:p>
          <a:p>
            <a:pPr lvl="1"/>
            <a:r>
              <a:rPr lang="en-US" dirty="0" smtClean="0"/>
              <a:t>Low barrier to entry</a:t>
            </a:r>
          </a:p>
          <a:p>
            <a:pPr lvl="1"/>
            <a:r>
              <a:rPr lang="en-US" dirty="0" smtClean="0"/>
              <a:t>Quickly share to entire network</a:t>
            </a:r>
          </a:p>
          <a:p>
            <a:pPr lvl="1"/>
            <a:r>
              <a:rPr lang="en-US" dirty="0" smtClean="0"/>
              <a:t>Familiar (</a:t>
            </a:r>
            <a:r>
              <a:rPr lang="en-US" dirty="0" err="1" smtClean="0"/>
              <a:t>fbook</a:t>
            </a:r>
            <a:r>
              <a:rPr lang="en-US" dirty="0" smtClean="0"/>
              <a:t>/twitter/</a:t>
            </a:r>
            <a:r>
              <a:rPr lang="en-US" dirty="0" err="1" smtClean="0"/>
              <a:t>linkedin</a:t>
            </a:r>
            <a:r>
              <a:rPr lang="en-US" dirty="0"/>
              <a:t> </a:t>
            </a:r>
            <a:r>
              <a:rPr lang="en-US" dirty="0" smtClean="0"/>
              <a:t>have ‘wall’)</a:t>
            </a:r>
          </a:p>
          <a:p>
            <a:pPr lvl="1"/>
            <a:r>
              <a:rPr lang="en-US" dirty="0" smtClean="0"/>
              <a:t>Crucial to engagement</a:t>
            </a:r>
          </a:p>
          <a:p>
            <a:pPr lvl="1"/>
            <a:r>
              <a:rPr lang="en-US" dirty="0" smtClean="0"/>
              <a:t>Searchable via keyword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828799"/>
            <a:ext cx="3581400" cy="5029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 Messages</a:t>
            </a:r>
          </a:p>
          <a:p>
            <a:pPr lvl="1"/>
            <a:r>
              <a:rPr lang="en-US" dirty="0" smtClean="0"/>
              <a:t>Allow for privacy and confidentiality</a:t>
            </a:r>
          </a:p>
          <a:p>
            <a:pPr lvl="1"/>
            <a:r>
              <a:rPr lang="en-US" dirty="0" smtClean="0"/>
              <a:t>Familiar (</a:t>
            </a:r>
            <a:r>
              <a:rPr lang="en-US" dirty="0" err="1" smtClean="0"/>
              <a:t>fbook</a:t>
            </a:r>
            <a:r>
              <a:rPr lang="en-US" dirty="0" smtClean="0"/>
              <a:t>/twitter/</a:t>
            </a:r>
            <a:r>
              <a:rPr lang="en-US" dirty="0" err="1" smtClean="0"/>
              <a:t>linkedin</a:t>
            </a:r>
            <a:r>
              <a:rPr lang="en-US" dirty="0" smtClean="0"/>
              <a:t> have ‘inbox’)</a:t>
            </a:r>
          </a:p>
          <a:p>
            <a:pPr lvl="1"/>
            <a:r>
              <a:rPr lang="en-US" dirty="0" smtClean="0"/>
              <a:t>Increased visibility and importance via notification</a:t>
            </a:r>
          </a:p>
          <a:p>
            <a:pPr lvl="1"/>
            <a:r>
              <a:rPr lang="en-US" dirty="0" smtClean="0"/>
              <a:t>Can’t miss the notification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3604" y="118280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Benefits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182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wtofascinate.com/Portals/126289/images/Brain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2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Does ‘</a:t>
            </a:r>
            <a:r>
              <a:rPr lang="en-US" dirty="0" smtClean="0">
                <a:solidFill>
                  <a:schemeClr val="bg1"/>
                </a:solidFill>
              </a:rPr>
              <a:t>What's </a:t>
            </a:r>
            <a:r>
              <a:rPr lang="en-US" dirty="0" smtClean="0">
                <a:solidFill>
                  <a:schemeClr val="bg1"/>
                </a:solidFill>
              </a:rPr>
              <a:t>on Your </a:t>
            </a:r>
            <a:r>
              <a:rPr lang="en-US" dirty="0" smtClean="0">
                <a:solidFill>
                  <a:schemeClr val="bg1"/>
                </a:solidFill>
              </a:rPr>
              <a:t>Mind?’ Do?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6705600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Drives content to the feed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Encourages engagement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Share text</a:t>
            </a:r>
            <a:r>
              <a:rPr lang="en-US" dirty="0" smtClean="0">
                <a:solidFill>
                  <a:schemeClr val="bg1"/>
                </a:solidFill>
              </a:rPr>
              <a:t>, videos, images, </a:t>
            </a:r>
            <a:r>
              <a:rPr lang="en-US" dirty="0" smtClean="0">
                <a:solidFill>
                  <a:schemeClr val="bg1"/>
                </a:solidFill>
              </a:rPr>
              <a:t>and hyperlinks </a:t>
            </a:r>
            <a:r>
              <a:rPr lang="en-US" dirty="0">
                <a:solidFill>
                  <a:schemeClr val="bg1"/>
                </a:solidFill>
              </a:rPr>
              <a:t>to an </a:t>
            </a:r>
            <a:r>
              <a:rPr lang="en-US" dirty="0" smtClean="0">
                <a:solidFill>
                  <a:schemeClr val="bg1"/>
                </a:solidFill>
              </a:rPr>
              <a:t>individual’s network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428750"/>
            <a:ext cx="19140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1824535"/>
            <a:ext cx="1914063" cy="609600"/>
          </a:xfrm>
          <a:prstGeom prst="rect">
            <a:avLst/>
          </a:prstGeom>
          <a:solidFill>
            <a:srgbClr val="FFFF00">
              <a:alpha val="22000"/>
            </a:srgbClr>
          </a:solidFill>
          <a:ln w="47625">
            <a:solidFill>
              <a:srgbClr val="FFFF00"/>
            </a:solidFill>
          </a:ln>
          <a:effectLst>
            <a:outerShdw blurRad="165100" dir="5400000" sx="105000" sy="105000" algn="ctr" rotWithShape="0">
              <a:srgbClr val="FFC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‘</a:t>
            </a:r>
            <a:r>
              <a:rPr lang="en-US" dirty="0" smtClean="0"/>
              <a:t>The Feed’?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3962400"/>
          </a:xfrm>
        </p:spPr>
        <p:txBody>
          <a:bodyPr>
            <a:normAutofit lnSpcReduction="10000"/>
          </a:bodyPr>
          <a:lstStyle/>
          <a:p>
            <a:pPr marL="285750"/>
            <a:r>
              <a:rPr lang="en-US" dirty="0" smtClean="0"/>
              <a:t>Landing area for 3 types of posts</a:t>
            </a:r>
          </a:p>
          <a:p>
            <a:pPr marL="0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Media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Text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System Notifications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9140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819400"/>
            <a:ext cx="1914063" cy="3143250"/>
          </a:xfrm>
          <a:prstGeom prst="rect">
            <a:avLst/>
          </a:prstGeom>
          <a:solidFill>
            <a:srgbClr val="FFFF00">
              <a:alpha val="22000"/>
            </a:srgbClr>
          </a:solidFill>
          <a:ln w="47625">
            <a:solidFill>
              <a:srgbClr val="FFFF00"/>
            </a:solidFill>
          </a:ln>
          <a:effectLst>
            <a:outerShdw blurRad="165100" dir="5400000" sx="105000" sy="105000" algn="ctr" rotWithShape="0">
              <a:srgbClr val="FFC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the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Mocked up images – include media, text, and notifications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 of a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Text Posts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Notification Posts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Media Posts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2523"/>
            <a:ext cx="3048000" cy="10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3" y="3276600"/>
            <a:ext cx="3048000" cy="10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3048000" cy="10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_vP1bV7J1f8/UjMp9NK1JTI/AAAAAAAAGmA/0aTMXtKmZ-4/s640/shadow-box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412"/>
            <a:ext cx="12240330" cy="68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Media Posts – Shadow Box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676400"/>
            <a:ext cx="71628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579</Words>
  <Application>Microsoft Office PowerPoint</Application>
  <PresentationFormat>On-screen Show (4:3)</PresentationFormat>
  <Paragraphs>146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Types of Possible Communication</vt:lpstr>
      <vt:lpstr>Why Posts AND Direct Messages</vt:lpstr>
      <vt:lpstr>What Does ‘What's on Your Mind?’ Do?</vt:lpstr>
      <vt:lpstr>What is ‘The Feed’?</vt:lpstr>
      <vt:lpstr>Feeding the Feed</vt:lpstr>
      <vt:lpstr>The Mechanics of a Post</vt:lpstr>
      <vt:lpstr>Media Posts – Shadow Box</vt:lpstr>
      <vt:lpstr>Direct Messaging</vt:lpstr>
      <vt:lpstr>Decision Point: DMs </vt:lpstr>
      <vt:lpstr>Search</vt:lpstr>
      <vt:lpstr>Bulletin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Dower</dc:creator>
  <cp:lastModifiedBy> </cp:lastModifiedBy>
  <cp:revision>34</cp:revision>
  <dcterms:created xsi:type="dcterms:W3CDTF">2013-10-29T18:11:37Z</dcterms:created>
  <dcterms:modified xsi:type="dcterms:W3CDTF">2013-12-03T17:05:22Z</dcterms:modified>
</cp:coreProperties>
</file>