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4" r:id="rId2"/>
    <p:sldId id="256" r:id="rId3"/>
    <p:sldId id="272" r:id="rId4"/>
    <p:sldId id="273" r:id="rId5"/>
    <p:sldId id="259" r:id="rId6"/>
    <p:sldId id="267" r:id="rId7"/>
    <p:sldId id="270" r:id="rId8"/>
    <p:sldId id="262" r:id="rId9"/>
    <p:sldId id="275" r:id="rId10"/>
    <p:sldId id="260" r:id="rId11"/>
    <p:sldId id="269" r:id="rId12"/>
    <p:sldId id="276" r:id="rId13"/>
    <p:sldId id="261" r:id="rId14"/>
    <p:sldId id="263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87515" autoAdjust="0"/>
  </p:normalViewPr>
  <p:slideViewPr>
    <p:cSldViewPr>
      <p:cViewPr>
        <p:scale>
          <a:sx n="70" d="100"/>
          <a:sy n="70" d="100"/>
        </p:scale>
        <p:origin x="-758" y="-2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27762-5477-4616-B299-2A851CDA2879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D5D00-F7D5-4E16-B6A9-61CAB97A4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9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Media</a:t>
            </a:r>
          </a:p>
          <a:p>
            <a:r>
              <a:rPr lang="en-US" dirty="0" smtClean="0"/>
              <a:t>Text</a:t>
            </a:r>
          </a:p>
          <a:p>
            <a:r>
              <a:rPr lang="en-US" dirty="0" smtClean="0"/>
              <a:t>Responses to system messages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D5D00-F7D5-4E16-B6A9-61CAB97A40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98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fbook</a:t>
            </a:r>
            <a:r>
              <a:rPr lang="en-US" dirty="0" smtClean="0"/>
              <a:t>/twitter/</a:t>
            </a:r>
            <a:r>
              <a:rPr lang="en-US" dirty="0" err="1" smtClean="0"/>
              <a:t>linkedin</a:t>
            </a:r>
            <a:r>
              <a:rPr lang="en-US" dirty="0" smtClean="0"/>
              <a:t> have ‘wall’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D5D00-F7D5-4E16-B6A9-61CAB97A40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96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400 character limit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D5D00-F7D5-4E16-B6A9-61CAB97A40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80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/>
            <a:r>
              <a:rPr lang="en-US" dirty="0" smtClean="0"/>
              <a:t>with additional content, including comments</a:t>
            </a:r>
          </a:p>
          <a:p>
            <a:pPr marL="1085850" lvl="2"/>
            <a:r>
              <a:rPr lang="en-US" dirty="0" smtClean="0"/>
              <a:t>When there are many comments a scroll bar assists in navigating through them</a:t>
            </a:r>
          </a:p>
          <a:p>
            <a:pPr marL="1085850" lvl="2"/>
            <a:r>
              <a:rPr lang="en-US" dirty="0" smtClean="0"/>
              <a:t>Comments are displayed in chronological order</a:t>
            </a:r>
          </a:p>
          <a:p>
            <a:pPr marL="1085850" lvl="2"/>
            <a:r>
              <a:rPr lang="en-US" dirty="0" smtClean="0"/>
              <a:t>Comments are made and read directly within the feed.</a:t>
            </a:r>
          </a:p>
          <a:p>
            <a:pPr marL="1085850" lvl="2"/>
            <a:r>
              <a:rPr lang="en-US" dirty="0" smtClean="0"/>
              <a:t>Comments expand downward in chronological order</a:t>
            </a:r>
          </a:p>
          <a:p>
            <a:pPr marL="1085850" lvl="2"/>
            <a:endParaRPr lang="en-US" dirty="0" smtClean="0"/>
          </a:p>
          <a:p>
            <a:pPr marL="685800" lvl="1"/>
            <a:r>
              <a:rPr lang="en-US" dirty="0" smtClean="0"/>
              <a:t>Text and hyperlinks create posts</a:t>
            </a:r>
          </a:p>
          <a:p>
            <a:pPr marL="400050" lvl="1" indent="0">
              <a:buNone/>
            </a:pPr>
            <a:endParaRPr lang="en-US" dirty="0" smtClean="0"/>
          </a:p>
          <a:p>
            <a:pPr marL="685800" lvl="1"/>
            <a:r>
              <a:rPr lang="en-US" dirty="0" smtClean="0"/>
              <a:t>Videos and images shared as thumbnails</a:t>
            </a:r>
          </a:p>
          <a:p>
            <a:pPr marL="400050" lvl="1" indent="0">
              <a:buNone/>
            </a:pPr>
            <a:endParaRPr lang="en-US" dirty="0" smtClean="0"/>
          </a:p>
          <a:p>
            <a:pPr marL="685800" lvl="1"/>
            <a:r>
              <a:rPr lang="en-US" dirty="0" smtClean="0"/>
              <a:t>Clicked thumbnails generate shadow boxes</a:t>
            </a:r>
          </a:p>
          <a:p>
            <a:pPr marL="1085850" lvl="2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D5D00-F7D5-4E16-B6A9-61CAB97A40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16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Feeding the feed feels like a</a:t>
            </a:r>
            <a:r>
              <a:rPr lang="en-US" baseline="0" dirty="0" smtClean="0"/>
              <a:t> couple of slides that have the different example posts showcased.</a:t>
            </a:r>
          </a:p>
          <a:p>
            <a:endParaRPr lang="en-US" baseline="0" dirty="0" smtClean="0"/>
          </a:p>
          <a:p>
            <a:r>
              <a:rPr lang="en-US" dirty="0" smtClean="0"/>
              <a:t>Saving a cart</a:t>
            </a:r>
          </a:p>
          <a:p>
            <a:r>
              <a:rPr lang="en-US" b="1" dirty="0" smtClean="0"/>
              <a:t>Sharing a cart*</a:t>
            </a:r>
          </a:p>
          <a:p>
            <a:r>
              <a:rPr lang="en-US" dirty="0" smtClean="0"/>
              <a:t>Updating a cart</a:t>
            </a:r>
          </a:p>
          <a:p>
            <a:r>
              <a:rPr lang="en-US" dirty="0" smtClean="0"/>
              <a:t>Deleting a cart</a:t>
            </a:r>
          </a:p>
          <a:p>
            <a:r>
              <a:rPr lang="en-US" b="1" dirty="0" smtClean="0"/>
              <a:t>Cart expiration warning – important* </a:t>
            </a:r>
            <a:endParaRPr lang="en-US" dirty="0" smtClean="0"/>
          </a:p>
          <a:p>
            <a:r>
              <a:rPr lang="en-US" dirty="0" smtClean="0"/>
              <a:t>Order is created</a:t>
            </a:r>
          </a:p>
          <a:p>
            <a:r>
              <a:rPr lang="en-US" dirty="0" smtClean="0"/>
              <a:t>Order is updated</a:t>
            </a:r>
          </a:p>
          <a:p>
            <a:r>
              <a:rPr lang="en-US" dirty="0" smtClean="0"/>
              <a:t>Order is complete</a:t>
            </a:r>
          </a:p>
          <a:p>
            <a:r>
              <a:rPr lang="en-US" b="1" dirty="0" smtClean="0"/>
              <a:t>Order is shipped*</a:t>
            </a:r>
          </a:p>
          <a:p>
            <a:pPr lvl="1"/>
            <a:r>
              <a:rPr lang="en-US" dirty="0" smtClean="0"/>
              <a:t>Is the order activity redundant?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sz="1200" dirty="0" smtClean="0"/>
              <a:t>Sharing an Item</a:t>
            </a:r>
          </a:p>
          <a:p>
            <a:r>
              <a:rPr lang="en-US" sz="1200" dirty="0" smtClean="0"/>
              <a:t>     Share button may appear on an item</a:t>
            </a:r>
          </a:p>
          <a:p>
            <a:r>
              <a:rPr lang="en-US" sz="1200" dirty="0" smtClean="0"/>
              <a:t>     Sharing requires less "commitment" than sharing a cart with one Item</a:t>
            </a:r>
          </a:p>
          <a:p>
            <a:r>
              <a:rPr lang="en-US" sz="1200" dirty="0" smtClean="0"/>
              <a:t>     "I'm a sales guy I don't cut </a:t>
            </a:r>
            <a:r>
              <a:rPr lang="en-US" sz="1200" dirty="0" err="1" smtClean="0"/>
              <a:t>po's</a:t>
            </a:r>
            <a:r>
              <a:rPr lang="en-US" sz="1200" dirty="0" smtClean="0"/>
              <a:t>"</a:t>
            </a:r>
          </a:p>
          <a:p>
            <a:r>
              <a:rPr lang="en-US" sz="1200" dirty="0" smtClean="0"/>
              <a:t>     The buyer has a number of shared items that they can consolidate into a single cart from many sales guys</a:t>
            </a:r>
          </a:p>
          <a:p>
            <a:r>
              <a:rPr lang="en-US" sz="1200" b="1" dirty="0" err="1" smtClean="0"/>
              <a:t>Laddawn</a:t>
            </a:r>
            <a:r>
              <a:rPr lang="en-US" sz="1200" b="1" dirty="0" smtClean="0"/>
              <a:t> generated system messages***</a:t>
            </a:r>
          </a:p>
          <a:p>
            <a:r>
              <a:rPr lang="en-US" sz="1200" dirty="0" smtClean="0"/>
              <a:t>      </a:t>
            </a:r>
            <a:r>
              <a:rPr lang="en-US" sz="1200" b="1" dirty="0" smtClean="0"/>
              <a:t>Price changes</a:t>
            </a:r>
            <a:r>
              <a:rPr lang="en-US" sz="1200" dirty="0" smtClean="0"/>
              <a:t>*</a:t>
            </a:r>
          </a:p>
          <a:p>
            <a:r>
              <a:rPr lang="en-US" sz="1200" dirty="0" smtClean="0"/>
              <a:t>      Service outages*</a:t>
            </a:r>
          </a:p>
          <a:p>
            <a:r>
              <a:rPr lang="en-US" sz="1200" dirty="0" smtClean="0"/>
              <a:t>Customer pickup notification</a:t>
            </a:r>
          </a:p>
          <a:p>
            <a:r>
              <a:rPr lang="en-US" sz="1200" dirty="0" smtClean="0"/>
              <a:t>Charity donation</a:t>
            </a:r>
          </a:p>
          <a:p>
            <a:r>
              <a:rPr lang="en-US" sz="1200" dirty="0" smtClean="0"/>
              <a:t>      CHARITY DONATION EXPANDS TO CONTRIBUTION TRACKER Contribution tracker</a:t>
            </a:r>
          </a:p>
          <a:p>
            <a:r>
              <a:rPr lang="en-US" sz="1200" dirty="0" smtClean="0"/>
              <a:t>Customer education - </a:t>
            </a:r>
            <a:r>
              <a:rPr lang="en-US" sz="1200" dirty="0" err="1" smtClean="0"/>
              <a:t>PowerPoints</a:t>
            </a:r>
            <a:endParaRPr lang="en-US" sz="1200" dirty="0" smtClean="0"/>
          </a:p>
          <a:p>
            <a:r>
              <a:rPr lang="en-US" sz="1200" dirty="0" smtClean="0"/>
              <a:t>     either DM or feed</a:t>
            </a:r>
          </a:p>
          <a:p>
            <a:r>
              <a:rPr lang="en-US" sz="1200" b="1" dirty="0" err="1" smtClean="0"/>
              <a:t>Laddawn</a:t>
            </a:r>
            <a:r>
              <a:rPr lang="en-US" sz="1200" b="1" dirty="0" smtClean="0"/>
              <a:t> Twitter feed*</a:t>
            </a:r>
          </a:p>
          <a:p>
            <a:r>
              <a:rPr lang="en-US" sz="1200" b="1" dirty="0" smtClean="0"/>
              <a:t>Social Messaging*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D5D00-F7D5-4E16-B6A9-61CAB97A40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76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. Media posts</a:t>
            </a:r>
          </a:p>
          <a:p>
            <a:r>
              <a:rPr lang="en-US" dirty="0" smtClean="0"/>
              <a:t>Contain images or videos</a:t>
            </a:r>
          </a:p>
          <a:p>
            <a:r>
              <a:rPr lang="en-US" dirty="0" smtClean="0"/>
              <a:t>Comment tallies are displayed on the post</a:t>
            </a:r>
          </a:p>
          <a:p>
            <a:r>
              <a:rPr lang="en-US" dirty="0" smtClean="0"/>
              <a:t>Generate shadow boxes when clicked</a:t>
            </a:r>
          </a:p>
          <a:p>
            <a:pPr lvl="1"/>
            <a:r>
              <a:rPr lang="en-US" dirty="0" smtClean="0"/>
              <a:t>Shadow boxes contain comments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When there are many comments a scroll bar assists in navigating through them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Text posts</a:t>
            </a:r>
          </a:p>
          <a:p>
            <a:r>
              <a:rPr lang="en-US" dirty="0" smtClean="0"/>
              <a:t>Contain conversational text or hyperlinks</a:t>
            </a:r>
          </a:p>
          <a:p>
            <a:r>
              <a:rPr lang="en-US" dirty="0" smtClean="0"/>
              <a:t>These posts are user generated</a:t>
            </a:r>
          </a:p>
          <a:p>
            <a:r>
              <a:rPr lang="en-US" dirty="0" smtClean="0"/>
              <a:t>Commenting and replying occurs within the feed</a:t>
            </a:r>
          </a:p>
          <a:p>
            <a:pPr marL="0" indent="0">
              <a:buNone/>
            </a:pPr>
            <a:r>
              <a:rPr lang="en-US" dirty="0" smtClean="0"/>
              <a:t>3. Notification posts</a:t>
            </a:r>
          </a:p>
          <a:p>
            <a:r>
              <a:rPr lang="en-US" dirty="0" smtClean="0"/>
              <a:t>Typically reminders or “activity receipts”</a:t>
            </a:r>
          </a:p>
          <a:p>
            <a:pPr lvl="1"/>
            <a:r>
              <a:rPr lang="en-US" dirty="0" smtClean="0"/>
              <a:t>Examples: You have shared a cart with XXXXX, Your cart XXXXX is about to expire, etc.</a:t>
            </a:r>
          </a:p>
          <a:p>
            <a:pPr lvl="1"/>
            <a:r>
              <a:rPr lang="en-US" dirty="0" smtClean="0"/>
              <a:t>Some notifications may be direct from </a:t>
            </a:r>
            <a:r>
              <a:rPr lang="en-US" dirty="0" err="1" smtClean="0"/>
              <a:t>Laddawn</a:t>
            </a:r>
            <a:endParaRPr lang="en-US" dirty="0" smtClean="0"/>
          </a:p>
          <a:p>
            <a:pPr lvl="2"/>
            <a:r>
              <a:rPr lang="en-US" dirty="0" smtClean="0"/>
              <a:t>Commenting disabled, highlighted / call outs,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Text posts are open ended, notification posts are formulaic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Posts usually contain the following information:</a:t>
            </a:r>
          </a:p>
          <a:p>
            <a:pPr marL="0" indent="0">
              <a:buNone/>
            </a:pPr>
            <a:r>
              <a:rPr lang="en-US" dirty="0" smtClean="0"/>
              <a:t>Who posted – with avatar</a:t>
            </a:r>
          </a:p>
          <a:p>
            <a:pPr marL="0" indent="0">
              <a:buNone/>
            </a:pPr>
            <a:r>
              <a:rPr lang="en-US" dirty="0" smtClean="0"/>
              <a:t>When they posted</a:t>
            </a:r>
          </a:p>
          <a:p>
            <a:pPr marL="0" indent="0">
              <a:buNone/>
            </a:pPr>
            <a:r>
              <a:rPr lang="en-US" dirty="0" smtClean="0"/>
              <a:t># of comments</a:t>
            </a:r>
          </a:p>
          <a:p>
            <a:pPr marL="0" indent="0">
              <a:buNone/>
            </a:pPr>
            <a:r>
              <a:rPr lang="en-US" dirty="0" smtClean="0"/>
              <a:t>Ability to re-share??? and direct message from original message  – </a:t>
            </a:r>
            <a:r>
              <a:rPr lang="en-US" u="sng" dirty="0" smtClean="0"/>
              <a:t>we have no idea what the globe does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D5D00-F7D5-4E16-B6A9-61CAB97A40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71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***NEEDS A COMMENT</a:t>
            </a:r>
            <a:r>
              <a:rPr lang="en-US" baseline="0" dirty="0" smtClean="0"/>
              <a:t> FIELD FOR THE USER’S CONTRIBUTION***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D5D00-F7D5-4E16-B6A9-61CAB97A40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98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To Do: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Iron out direct messaging interface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Messaging multiple individuals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then responding to the group vs. a single recipient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D5D00-F7D5-4E16-B6A9-61CAB97A40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04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BD164-E605-492C-B8DA-EE3CB63561D7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9020-60A8-4C3E-928E-A691A49F2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0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BD164-E605-492C-B8DA-EE3CB63561D7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9020-60A8-4C3E-928E-A691A49F2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06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BD164-E605-492C-B8DA-EE3CB63561D7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9020-60A8-4C3E-928E-A691A49F2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87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BD164-E605-492C-B8DA-EE3CB63561D7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9020-60A8-4C3E-928E-A691A49F2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9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BD164-E605-492C-B8DA-EE3CB63561D7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9020-60A8-4C3E-928E-A691A49F2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0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BD164-E605-492C-B8DA-EE3CB63561D7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9020-60A8-4C3E-928E-A691A49F2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51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BD164-E605-492C-B8DA-EE3CB63561D7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9020-60A8-4C3E-928E-A691A49F2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29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BD164-E605-492C-B8DA-EE3CB63561D7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9020-60A8-4C3E-928E-A691A49F2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06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BD164-E605-492C-B8DA-EE3CB63561D7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9020-60A8-4C3E-928E-A691A49F2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61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BD164-E605-492C-B8DA-EE3CB63561D7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9020-60A8-4C3E-928E-A691A49F2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24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BD164-E605-492C-B8DA-EE3CB63561D7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9020-60A8-4C3E-928E-A691A49F2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9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BD164-E605-492C-B8DA-EE3CB63561D7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39020-60A8-4C3E-928E-A691A49F2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8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5.wdp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98" y="838200"/>
            <a:ext cx="7672204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75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rcheryguide.net/wp-content/uploads/2012/04/archery-target.s600x600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32657"/>
            <a:ext cx="9220200" cy="689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Direct Messaging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Direct </a:t>
            </a:r>
            <a:r>
              <a:rPr lang="en-US" dirty="0" smtClean="0">
                <a:solidFill>
                  <a:schemeClr val="bg1"/>
                </a:solidFill>
              </a:rPr>
              <a:t>Messaging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Targeted to specific individuals or small </a:t>
            </a:r>
            <a:r>
              <a:rPr lang="en-US" dirty="0" smtClean="0">
                <a:solidFill>
                  <a:schemeClr val="bg1"/>
                </a:solidFill>
              </a:rPr>
              <a:t>groups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DM’s segregated from posts, live in the XP </a:t>
            </a:r>
            <a:r>
              <a:rPr lang="en-US" dirty="0" smtClean="0">
                <a:solidFill>
                  <a:schemeClr val="bg1"/>
                </a:solidFill>
              </a:rPr>
              <a:t>inbox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Visual notification of new direct messages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463142"/>
            <a:ext cx="6953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17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Point: DMs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Direct Messaging allows communication from:</a:t>
            </a:r>
          </a:p>
          <a:p>
            <a:pPr>
              <a:buFontTx/>
              <a:buChar char="-"/>
            </a:pPr>
            <a:r>
              <a:rPr lang="en-US" dirty="0" smtClean="0"/>
              <a:t>One person to another person (in their network)</a:t>
            </a:r>
          </a:p>
          <a:p>
            <a:pPr>
              <a:buFontTx/>
              <a:buChar char="-"/>
            </a:pPr>
            <a:r>
              <a:rPr lang="en-US" dirty="0" smtClean="0"/>
              <a:t>One person to another person (in any network)??</a:t>
            </a:r>
          </a:p>
          <a:p>
            <a:pPr>
              <a:buFontTx/>
              <a:buChar char="-"/>
            </a:pPr>
            <a:r>
              <a:rPr lang="en-US" dirty="0" smtClean="0"/>
              <a:t>One person to many people??</a:t>
            </a:r>
          </a:p>
          <a:p>
            <a:pPr>
              <a:buFontTx/>
              <a:buChar char="-"/>
            </a:pPr>
            <a:r>
              <a:rPr lang="en-US" dirty="0" smtClean="0"/>
              <a:t>One person to a single person who was part of a group message??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649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Messaging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51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Search provides quick access to any posts within the feed</a:t>
            </a:r>
          </a:p>
          <a:p>
            <a:pPr marL="0" indent="0">
              <a:buNone/>
            </a:pPr>
            <a:r>
              <a:rPr lang="en-US" dirty="0" smtClean="0"/>
              <a:t>The search text field searches the contents of posts and Direct Messages and returns results in a drop down window.</a:t>
            </a:r>
            <a:r>
              <a:rPr lang="en-US" dirty="0"/>
              <a:t> </a:t>
            </a:r>
            <a:r>
              <a:rPr lang="en-US" dirty="0" smtClean="0"/>
              <a:t>The amount of results shrinks as the searcher continues to enter more data.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724400"/>
            <a:ext cx="2454275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914105"/>
            <a:ext cx="25050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84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Bulletin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Bulletin</a:t>
            </a:r>
          </a:p>
          <a:p>
            <a:pPr marL="285750" indent="-285750"/>
            <a:r>
              <a:rPr lang="en-US" dirty="0"/>
              <a:t>Same as pre-login</a:t>
            </a:r>
          </a:p>
          <a:p>
            <a:pPr marL="285750" indent="-285750"/>
            <a:r>
              <a:rPr lang="en-US" dirty="0"/>
              <a:t>Comments on Bulletin topics appear as Posts in a user’s feed and to their Walled Garden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http://www.clker.com/cliparts/0/7/e/a/12074327311562940906milker_X_icon.svg.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707" y="762000"/>
            <a:ext cx="4800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11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1938398" cy="4655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"/>
            <a:ext cx="249555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92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485775"/>
            <a:ext cx="249555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42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aurilioamorim.com/wp-content/uploads/2011/05/broken-communication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2657" y="381000"/>
            <a:ext cx="9184140" cy="61119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Types of Possible </a:t>
            </a:r>
            <a:r>
              <a:rPr lang="en-US" dirty="0">
                <a:solidFill>
                  <a:srgbClr val="FFFF66"/>
                </a:solidFill>
              </a:rPr>
              <a:t>C</a:t>
            </a:r>
            <a:r>
              <a:rPr lang="en-US" dirty="0" smtClean="0">
                <a:solidFill>
                  <a:srgbClr val="FFFF66"/>
                </a:solidFill>
              </a:rPr>
              <a:t>ommunication</a:t>
            </a:r>
            <a:endParaRPr lang="en-US" dirty="0">
              <a:solidFill>
                <a:srgbClr val="FFFF66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137" y="1733550"/>
            <a:ext cx="1914063" cy="4514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3202" y="2234625"/>
            <a:ext cx="3048655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>
                <a:solidFill>
                  <a:srgbClr val="FFFF66"/>
                </a:solidFill>
              </a:rPr>
              <a:t>Direct Messaging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38181" y="2819400"/>
            <a:ext cx="3495619" cy="1524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05600" y="2158425"/>
            <a:ext cx="1402948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srgbClr val="FFFF66"/>
                </a:solidFill>
              </a:rPr>
              <a:t>Posting</a:t>
            </a:r>
            <a:endParaRPr lang="en-US" sz="3200" dirty="0">
              <a:solidFill>
                <a:srgbClr val="FFFF66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10800000">
            <a:off x="5257800" y="2743201"/>
            <a:ext cx="3495619" cy="1524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66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8944788">
            <a:off x="5003234" y="3074615"/>
            <a:ext cx="1325520" cy="128613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66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2042891">
            <a:off x="5173550" y="2546572"/>
            <a:ext cx="1162899" cy="144256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66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89728" y="3318678"/>
            <a:ext cx="3297072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66"/>
                </a:solidFill>
              </a:rPr>
              <a:t>Network wide</a:t>
            </a:r>
          </a:p>
          <a:p>
            <a:pPr lvl="1"/>
            <a:endParaRPr lang="en-US" sz="2400" b="1" dirty="0">
              <a:solidFill>
                <a:srgbClr val="FFFF66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66"/>
                </a:solidFill>
              </a:rPr>
              <a:t>I</a:t>
            </a:r>
            <a:r>
              <a:rPr lang="en-US" sz="2400" b="1" dirty="0" smtClean="0">
                <a:solidFill>
                  <a:srgbClr val="FFFF66"/>
                </a:solidFill>
              </a:rPr>
              <a:t>n </a:t>
            </a:r>
            <a:r>
              <a:rPr lang="en-US" sz="2400" b="1" dirty="0">
                <a:solidFill>
                  <a:srgbClr val="FFFF66"/>
                </a:solidFill>
              </a:rPr>
              <a:t>the feed via </a:t>
            </a:r>
            <a:r>
              <a:rPr lang="en-US" sz="2400" b="1" dirty="0" smtClean="0">
                <a:solidFill>
                  <a:srgbClr val="FFFF66"/>
                </a:solidFill>
              </a:rPr>
              <a:t>WOYM</a:t>
            </a:r>
          </a:p>
          <a:p>
            <a:pPr lvl="1"/>
            <a:endParaRPr lang="en-US" sz="2400" b="1" dirty="0">
              <a:solidFill>
                <a:srgbClr val="FFFF66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66"/>
                </a:solidFill>
              </a:rPr>
              <a:t>No notification </a:t>
            </a:r>
            <a:endParaRPr lang="en-US" sz="2400" b="1" dirty="0">
              <a:solidFill>
                <a:srgbClr val="FFFF66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8417" y="3318678"/>
            <a:ext cx="3297072" cy="193899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66"/>
                </a:solidFill>
              </a:rPr>
              <a:t>Targeted</a:t>
            </a:r>
          </a:p>
          <a:p>
            <a:pPr lvl="1"/>
            <a:endParaRPr lang="en-US" sz="2400" b="1" dirty="0">
              <a:solidFill>
                <a:srgbClr val="FFFF66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66"/>
                </a:solidFill>
              </a:rPr>
              <a:t>Set apart</a:t>
            </a:r>
          </a:p>
          <a:p>
            <a:pPr lvl="1"/>
            <a:endParaRPr lang="en-US" sz="2400" b="1" dirty="0">
              <a:solidFill>
                <a:srgbClr val="FFFF66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66"/>
                </a:solidFill>
              </a:rPr>
              <a:t>Have notification </a:t>
            </a:r>
            <a:endParaRPr lang="en-US" sz="24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0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3.squidoocdn.com/resize/squidoo_images/800/draft_lens17285411module147211331photo_1295131149bulletin_board_not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6000"/>
                    </a14:imgEffect>
                    <a14:imgEffect>
                      <a14:brightnessContrast bright="-29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466" b="13204"/>
          <a:stretch/>
        </p:blipFill>
        <p:spPr bwMode="auto">
          <a:xfrm>
            <a:off x="0" y="-101150"/>
            <a:ext cx="9144000" cy="695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Why Posts </a:t>
            </a:r>
            <a:r>
              <a:rPr lang="en-US" i="1" dirty="0" smtClean="0">
                <a:solidFill>
                  <a:schemeClr val="bg1"/>
                </a:solidFill>
              </a:rPr>
              <a:t>AND</a:t>
            </a:r>
            <a:r>
              <a:rPr lang="en-US" dirty="0" smtClean="0">
                <a:solidFill>
                  <a:schemeClr val="bg1"/>
                </a:solidFill>
              </a:rPr>
              <a:t> Direct Messages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32212"/>
            <a:ext cx="3581400" cy="479718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Posts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Low barrier to entry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Quickly share to entire network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Familiar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Searchable </a:t>
            </a:r>
            <a:r>
              <a:rPr lang="en-US" dirty="0" smtClean="0">
                <a:solidFill>
                  <a:schemeClr val="bg1"/>
                </a:solidFill>
              </a:rPr>
              <a:t>via keyword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76800" y="1828799"/>
            <a:ext cx="3581400" cy="5029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Direct Messages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rivacy </a:t>
            </a:r>
            <a:r>
              <a:rPr lang="en-US" dirty="0" smtClean="0">
                <a:solidFill>
                  <a:schemeClr val="bg1"/>
                </a:solidFill>
              </a:rPr>
              <a:t>and </a:t>
            </a:r>
            <a:r>
              <a:rPr lang="en-US" dirty="0" smtClean="0">
                <a:solidFill>
                  <a:schemeClr val="bg1"/>
                </a:solidFill>
              </a:rPr>
              <a:t>confidentiality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Familiar 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</a:t>
            </a:r>
            <a:r>
              <a:rPr lang="en-US" dirty="0" smtClean="0">
                <a:solidFill>
                  <a:schemeClr val="bg1"/>
                </a:solidFill>
              </a:rPr>
              <a:t>otification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63604" y="1182806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bg1"/>
                </a:solidFill>
              </a:rPr>
              <a:t>Benefits</a:t>
            </a:r>
            <a:endParaRPr lang="en-US" sz="36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41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owtofascinate.com/Portals/126289/images/Brain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424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Does ‘What's on Your Mind?’ Do?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6705600" cy="4525963"/>
          </a:xfrm>
        </p:spPr>
        <p:txBody>
          <a:bodyPr>
            <a:normAutofit/>
          </a:bodyPr>
          <a:lstStyle/>
          <a:p>
            <a:pPr marL="285750" indent="-285750"/>
            <a:r>
              <a:rPr lang="en-US" dirty="0" smtClean="0">
                <a:solidFill>
                  <a:schemeClr val="bg1"/>
                </a:solidFill>
              </a:rPr>
              <a:t>Drives content to the feed</a:t>
            </a:r>
          </a:p>
          <a:p>
            <a:pPr marL="285750" indent="-285750"/>
            <a:endParaRPr lang="en-US" dirty="0">
              <a:solidFill>
                <a:schemeClr val="bg1"/>
              </a:solidFill>
            </a:endParaRPr>
          </a:p>
          <a:p>
            <a:pPr marL="285750" indent="-285750"/>
            <a:r>
              <a:rPr lang="en-US" dirty="0" smtClean="0">
                <a:solidFill>
                  <a:schemeClr val="bg1"/>
                </a:solidFill>
              </a:rPr>
              <a:t>Encourages engagement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/>
            <a:r>
              <a:rPr lang="en-US" dirty="0" smtClean="0">
                <a:solidFill>
                  <a:schemeClr val="bg1"/>
                </a:solidFill>
              </a:rPr>
              <a:t>Share text, videos, images, and hyperlinks </a:t>
            </a:r>
            <a:r>
              <a:rPr lang="en-US" dirty="0">
                <a:solidFill>
                  <a:schemeClr val="bg1"/>
                </a:solidFill>
              </a:rPr>
              <a:t>to an </a:t>
            </a:r>
            <a:r>
              <a:rPr lang="en-US" dirty="0" smtClean="0">
                <a:solidFill>
                  <a:schemeClr val="bg1"/>
                </a:solidFill>
              </a:rPr>
              <a:t>individual’s network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1428750"/>
            <a:ext cx="1914063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315200" y="1824535"/>
            <a:ext cx="1914063" cy="609600"/>
          </a:xfrm>
          <a:prstGeom prst="rect">
            <a:avLst/>
          </a:prstGeom>
          <a:solidFill>
            <a:srgbClr val="FFFF00">
              <a:alpha val="22000"/>
            </a:srgbClr>
          </a:solidFill>
          <a:ln w="47625">
            <a:solidFill>
              <a:srgbClr val="FFFF00"/>
            </a:solidFill>
          </a:ln>
          <a:effectLst>
            <a:outerShdw blurRad="165100" dir="5400000" sx="105000" sy="105000" algn="ctr" rotWithShape="0">
              <a:srgbClr val="FFC000">
                <a:alpha val="3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9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verywhereamy.smugmug.com/USA-Travel/Alabama/Gulf-Shores-Zoo-2013/i-GqQvjXh/0/650x650/DSC_0164-650x65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7" y="0"/>
            <a:ext cx="9154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What is ‘The Feed</a:t>
            </a:r>
            <a:r>
              <a:rPr lang="en-US" dirty="0" smtClean="0">
                <a:solidFill>
                  <a:srgbClr val="FFFF00"/>
                </a:solidFill>
              </a:rPr>
              <a:t>’? Or feeding the feed?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572000" cy="3962400"/>
          </a:xfrm>
        </p:spPr>
        <p:txBody>
          <a:bodyPr>
            <a:normAutofit lnSpcReduction="10000"/>
          </a:bodyPr>
          <a:lstStyle/>
          <a:p>
            <a:pPr marL="285750"/>
            <a:r>
              <a:rPr lang="en-US" dirty="0" smtClean="0">
                <a:solidFill>
                  <a:srgbClr val="FFFF00"/>
                </a:solidFill>
              </a:rPr>
              <a:t>Landing area for 3 types of posts</a:t>
            </a: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685800" lvl="1"/>
            <a:r>
              <a:rPr lang="en-US" dirty="0" smtClean="0">
                <a:solidFill>
                  <a:srgbClr val="FFFF00"/>
                </a:solidFill>
              </a:rPr>
              <a:t>Media</a:t>
            </a:r>
          </a:p>
          <a:p>
            <a:pPr marL="400050" lvl="1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685800" lvl="1"/>
            <a:r>
              <a:rPr lang="en-US" dirty="0" smtClean="0">
                <a:solidFill>
                  <a:srgbClr val="FFFF00"/>
                </a:solidFill>
              </a:rPr>
              <a:t>Text</a:t>
            </a:r>
          </a:p>
          <a:p>
            <a:pPr marL="400050" lvl="1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685800" lvl="1"/>
            <a:r>
              <a:rPr lang="en-US" dirty="0" smtClean="0">
                <a:solidFill>
                  <a:srgbClr val="FFFF00"/>
                </a:solidFill>
              </a:rPr>
              <a:t>System Notifications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447800"/>
            <a:ext cx="1914063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53200" y="2819400"/>
            <a:ext cx="1914063" cy="3143250"/>
          </a:xfrm>
          <a:prstGeom prst="rect">
            <a:avLst/>
          </a:prstGeom>
          <a:solidFill>
            <a:srgbClr val="FFFF00">
              <a:alpha val="22000"/>
            </a:srgbClr>
          </a:solidFill>
          <a:ln w="47625">
            <a:solidFill>
              <a:srgbClr val="FFFF00"/>
            </a:solidFill>
          </a:ln>
          <a:effectLst>
            <a:outerShdw blurRad="165100" dir="5400000" sx="105000" sy="105000" algn="ctr" rotWithShape="0">
              <a:srgbClr val="FFC000">
                <a:alpha val="3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0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www.visualphotos.com/photo/2x4424700/mechanic_working_in_garage_205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51" r="20298" b="8436"/>
          <a:stretch/>
        </p:blipFill>
        <p:spPr bwMode="auto">
          <a:xfrm>
            <a:off x="13939" y="0"/>
            <a:ext cx="91300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Mechanics of a Post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Mocked up images – include media, text, and notifications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38400"/>
            <a:ext cx="20955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43275"/>
            <a:ext cx="20859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571" y="3785506"/>
            <a:ext cx="20669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376056"/>
            <a:ext cx="21050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539" y="5715000"/>
            <a:ext cx="21336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12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www.visualphotos.com/photo/2x4424700/mechanic_working_in_garage_205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51" r="20298" b="8436"/>
          <a:stretch/>
        </p:blipFill>
        <p:spPr bwMode="auto">
          <a:xfrm>
            <a:off x="13939" y="0"/>
            <a:ext cx="91300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Mechanics of a Post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1. Text Posts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2. Notification Posts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3. Media Posts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72523"/>
            <a:ext cx="3048000" cy="101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863" y="3276600"/>
            <a:ext cx="3048000" cy="101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953000"/>
            <a:ext cx="3048000" cy="101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05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3.bp.blogspot.com/-_vP1bV7J1f8/UjMp9NK1JTI/AAAAAAAAGmA/0aTMXtKmZ-4/s640/shadow-box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3412"/>
            <a:ext cx="12240330" cy="685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Media Posts – Shadow Box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447800"/>
            <a:ext cx="5700712" cy="429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82140"/>
            <a:ext cx="1665105" cy="147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2362200" y="4554746"/>
            <a:ext cx="1143000" cy="533400"/>
          </a:xfrm>
          <a:prstGeom prst="rightArrow">
            <a:avLst/>
          </a:prstGeom>
          <a:solidFill>
            <a:srgbClr val="FFFF00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3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581</Words>
  <Application>Microsoft Office PowerPoint</Application>
  <PresentationFormat>On-screen Show (4:3)</PresentationFormat>
  <Paragraphs>154</Paragraphs>
  <Slides>15</Slides>
  <Notes>8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Types of Possible Communication</vt:lpstr>
      <vt:lpstr>Why Posts AND Direct Messages</vt:lpstr>
      <vt:lpstr>What Does ‘What's on Your Mind?’ Do?</vt:lpstr>
      <vt:lpstr>What is ‘The Feed’? Or feeding the feed?</vt:lpstr>
      <vt:lpstr>The Mechanics of a Post</vt:lpstr>
      <vt:lpstr>The Mechanics of a Post</vt:lpstr>
      <vt:lpstr>Media Posts – Shadow Box</vt:lpstr>
      <vt:lpstr>Direct Messaging</vt:lpstr>
      <vt:lpstr>Decision Point: DMs </vt:lpstr>
      <vt:lpstr>Direct Messaging Interface</vt:lpstr>
      <vt:lpstr>Search</vt:lpstr>
      <vt:lpstr>Bulletin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Dower</dc:creator>
  <cp:lastModifiedBy>John Dower</cp:lastModifiedBy>
  <cp:revision>42</cp:revision>
  <dcterms:created xsi:type="dcterms:W3CDTF">2013-10-29T18:11:37Z</dcterms:created>
  <dcterms:modified xsi:type="dcterms:W3CDTF">2013-12-17T19:39:48Z</dcterms:modified>
</cp:coreProperties>
</file>