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83" r:id="rId2"/>
    <p:sldId id="409" r:id="rId3"/>
    <p:sldId id="440" r:id="rId4"/>
    <p:sldId id="441" r:id="rId5"/>
    <p:sldId id="442" r:id="rId6"/>
    <p:sldId id="443" r:id="rId7"/>
    <p:sldId id="444" r:id="rId8"/>
    <p:sldId id="445" r:id="rId9"/>
    <p:sldId id="446" r:id="rId10"/>
    <p:sldId id="431" r:id="rId11"/>
    <p:sldId id="425" r:id="rId12"/>
    <p:sldId id="452" r:id="rId13"/>
    <p:sldId id="447" r:id="rId14"/>
    <p:sldId id="427" r:id="rId15"/>
    <p:sldId id="449" r:id="rId16"/>
    <p:sldId id="437" r:id="rId17"/>
    <p:sldId id="450" r:id="rId18"/>
    <p:sldId id="448" r:id="rId19"/>
    <p:sldId id="433" r:id="rId20"/>
    <p:sldId id="434" r:id="rId21"/>
    <p:sldId id="453" r:id="rId22"/>
    <p:sldId id="451" r:id="rId23"/>
    <p:sldId id="438" r:id="rId24"/>
    <p:sldId id="454" r:id="rId25"/>
    <p:sldId id="429" r:id="rId26"/>
    <p:sldId id="455" r:id="rId27"/>
    <p:sldId id="435" r:id="rId28"/>
    <p:sldId id="436" r:id="rId2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F21A"/>
    <a:srgbClr val="12BE1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1176" autoAdjust="0"/>
    <p:restoredTop sz="91887" autoAdjust="0"/>
  </p:normalViewPr>
  <p:slideViewPr>
    <p:cSldViewPr>
      <p:cViewPr varScale="1">
        <p:scale>
          <a:sx n="67" d="100"/>
          <a:sy n="67" d="100"/>
        </p:scale>
        <p:origin x="-1248"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430CE6-6F09-4249-B3D2-1CB681483D02}" type="datetimeFigureOut">
              <a:rPr lang="en-US" smtClean="0"/>
              <a:t>9/17/2014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D1D07F7-2064-4F9A-AC19-FC7E640AC875}" type="slidenum">
              <a:rPr lang="en-US" smtClean="0"/>
              <a:t>‹#›</a:t>
            </a:fld>
            <a:endParaRPr lang="en-US"/>
          </a:p>
        </p:txBody>
      </p:sp>
    </p:spTree>
    <p:extLst>
      <p:ext uri="{BB962C8B-B14F-4D97-AF65-F5344CB8AC3E}">
        <p14:creationId xmlns:p14="http://schemas.microsoft.com/office/powerpoint/2010/main" val="36765072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83BD27C-5871-46A4-9EA4-8050652F48A6}" type="datetimeFigureOut">
              <a:rPr lang="en-US" smtClean="0"/>
              <a:t>9/17/2014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6FFD45-CDF9-46E5-9E74-7C335D8C8E60}" type="slidenum">
              <a:rPr lang="en-US" smtClean="0"/>
              <a:t>‹#›</a:t>
            </a:fld>
            <a:endParaRPr lang="en-US"/>
          </a:p>
        </p:txBody>
      </p:sp>
    </p:spTree>
    <p:extLst>
      <p:ext uri="{BB962C8B-B14F-4D97-AF65-F5344CB8AC3E}">
        <p14:creationId xmlns:p14="http://schemas.microsoft.com/office/powerpoint/2010/main" val="1898905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3BD27C-5871-46A4-9EA4-8050652F48A6}" type="datetimeFigureOut">
              <a:rPr lang="en-US" smtClean="0"/>
              <a:t>9/17/2014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6FFD45-CDF9-46E5-9E74-7C335D8C8E60}" type="slidenum">
              <a:rPr lang="en-US" smtClean="0"/>
              <a:t>‹#›</a:t>
            </a:fld>
            <a:endParaRPr lang="en-US"/>
          </a:p>
        </p:txBody>
      </p:sp>
    </p:spTree>
    <p:extLst>
      <p:ext uri="{BB962C8B-B14F-4D97-AF65-F5344CB8AC3E}">
        <p14:creationId xmlns:p14="http://schemas.microsoft.com/office/powerpoint/2010/main" val="312236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3BD27C-5871-46A4-9EA4-8050652F48A6}" type="datetimeFigureOut">
              <a:rPr lang="en-US" smtClean="0"/>
              <a:t>9/17/2014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6FFD45-CDF9-46E5-9E74-7C335D8C8E60}" type="slidenum">
              <a:rPr lang="en-US" smtClean="0"/>
              <a:t>‹#›</a:t>
            </a:fld>
            <a:endParaRPr lang="en-US"/>
          </a:p>
        </p:txBody>
      </p:sp>
    </p:spTree>
    <p:extLst>
      <p:ext uri="{BB962C8B-B14F-4D97-AF65-F5344CB8AC3E}">
        <p14:creationId xmlns:p14="http://schemas.microsoft.com/office/powerpoint/2010/main" val="3237344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3BD27C-5871-46A4-9EA4-8050652F48A6}" type="datetimeFigureOut">
              <a:rPr lang="en-US" smtClean="0"/>
              <a:t>9/17/2014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6FFD45-CDF9-46E5-9E74-7C335D8C8E60}" type="slidenum">
              <a:rPr lang="en-US" smtClean="0"/>
              <a:t>‹#›</a:t>
            </a:fld>
            <a:endParaRPr lang="en-US"/>
          </a:p>
        </p:txBody>
      </p:sp>
    </p:spTree>
    <p:extLst>
      <p:ext uri="{BB962C8B-B14F-4D97-AF65-F5344CB8AC3E}">
        <p14:creationId xmlns:p14="http://schemas.microsoft.com/office/powerpoint/2010/main" val="59614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3BD27C-5871-46A4-9EA4-8050652F48A6}" type="datetimeFigureOut">
              <a:rPr lang="en-US" smtClean="0"/>
              <a:t>9/17/2014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6FFD45-CDF9-46E5-9E74-7C335D8C8E60}" type="slidenum">
              <a:rPr lang="en-US" smtClean="0"/>
              <a:t>‹#›</a:t>
            </a:fld>
            <a:endParaRPr lang="en-US"/>
          </a:p>
        </p:txBody>
      </p:sp>
    </p:spTree>
    <p:extLst>
      <p:ext uri="{BB962C8B-B14F-4D97-AF65-F5344CB8AC3E}">
        <p14:creationId xmlns:p14="http://schemas.microsoft.com/office/powerpoint/2010/main" val="1928758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83BD27C-5871-46A4-9EA4-8050652F48A6}" type="datetimeFigureOut">
              <a:rPr lang="en-US" smtClean="0"/>
              <a:t>9/17/2014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6FFD45-CDF9-46E5-9E74-7C335D8C8E60}" type="slidenum">
              <a:rPr lang="en-US" smtClean="0"/>
              <a:t>‹#›</a:t>
            </a:fld>
            <a:endParaRPr lang="en-US"/>
          </a:p>
        </p:txBody>
      </p:sp>
    </p:spTree>
    <p:extLst>
      <p:ext uri="{BB962C8B-B14F-4D97-AF65-F5344CB8AC3E}">
        <p14:creationId xmlns:p14="http://schemas.microsoft.com/office/powerpoint/2010/main" val="904044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83BD27C-5871-46A4-9EA4-8050652F48A6}" type="datetimeFigureOut">
              <a:rPr lang="en-US" smtClean="0"/>
              <a:t>9/17/2014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6FFD45-CDF9-46E5-9E74-7C335D8C8E60}" type="slidenum">
              <a:rPr lang="en-US" smtClean="0"/>
              <a:t>‹#›</a:t>
            </a:fld>
            <a:endParaRPr lang="en-US"/>
          </a:p>
        </p:txBody>
      </p:sp>
    </p:spTree>
    <p:extLst>
      <p:ext uri="{BB962C8B-B14F-4D97-AF65-F5344CB8AC3E}">
        <p14:creationId xmlns:p14="http://schemas.microsoft.com/office/powerpoint/2010/main" val="1645687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83BD27C-5871-46A4-9EA4-8050652F48A6}" type="datetimeFigureOut">
              <a:rPr lang="en-US" smtClean="0"/>
              <a:t>9/17/2014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6FFD45-CDF9-46E5-9E74-7C335D8C8E60}" type="slidenum">
              <a:rPr lang="en-US" smtClean="0"/>
              <a:t>‹#›</a:t>
            </a:fld>
            <a:endParaRPr lang="en-US"/>
          </a:p>
        </p:txBody>
      </p:sp>
    </p:spTree>
    <p:extLst>
      <p:ext uri="{BB962C8B-B14F-4D97-AF65-F5344CB8AC3E}">
        <p14:creationId xmlns:p14="http://schemas.microsoft.com/office/powerpoint/2010/main" val="3863431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3BD27C-5871-46A4-9EA4-8050652F48A6}" type="datetimeFigureOut">
              <a:rPr lang="en-US" smtClean="0"/>
              <a:t>9/17/2014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6FFD45-CDF9-46E5-9E74-7C335D8C8E60}" type="slidenum">
              <a:rPr lang="en-US" smtClean="0"/>
              <a:t>‹#›</a:t>
            </a:fld>
            <a:endParaRPr lang="en-US"/>
          </a:p>
        </p:txBody>
      </p:sp>
    </p:spTree>
    <p:extLst>
      <p:ext uri="{BB962C8B-B14F-4D97-AF65-F5344CB8AC3E}">
        <p14:creationId xmlns:p14="http://schemas.microsoft.com/office/powerpoint/2010/main" val="838906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3BD27C-5871-46A4-9EA4-8050652F48A6}" type="datetimeFigureOut">
              <a:rPr lang="en-US" smtClean="0"/>
              <a:t>9/17/2014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6FFD45-CDF9-46E5-9E74-7C335D8C8E60}" type="slidenum">
              <a:rPr lang="en-US" smtClean="0"/>
              <a:t>‹#›</a:t>
            </a:fld>
            <a:endParaRPr lang="en-US"/>
          </a:p>
        </p:txBody>
      </p:sp>
    </p:spTree>
    <p:extLst>
      <p:ext uri="{BB962C8B-B14F-4D97-AF65-F5344CB8AC3E}">
        <p14:creationId xmlns:p14="http://schemas.microsoft.com/office/powerpoint/2010/main" val="1666129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3BD27C-5871-46A4-9EA4-8050652F48A6}" type="datetimeFigureOut">
              <a:rPr lang="en-US" smtClean="0"/>
              <a:t>9/17/2014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6FFD45-CDF9-46E5-9E74-7C335D8C8E60}" type="slidenum">
              <a:rPr lang="en-US" smtClean="0"/>
              <a:t>‹#›</a:t>
            </a:fld>
            <a:endParaRPr lang="en-US"/>
          </a:p>
        </p:txBody>
      </p:sp>
    </p:spTree>
    <p:extLst>
      <p:ext uri="{BB962C8B-B14F-4D97-AF65-F5344CB8AC3E}">
        <p14:creationId xmlns:p14="http://schemas.microsoft.com/office/powerpoint/2010/main" val="2758233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3BD27C-5871-46A4-9EA4-8050652F48A6}" type="datetimeFigureOut">
              <a:rPr lang="en-US" smtClean="0"/>
              <a:t>9/17/2014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6FFD45-CDF9-46E5-9E74-7C335D8C8E60}" type="slidenum">
              <a:rPr lang="en-US" smtClean="0"/>
              <a:t>‹#›</a:t>
            </a:fld>
            <a:endParaRPr lang="en-US"/>
          </a:p>
        </p:txBody>
      </p:sp>
    </p:spTree>
    <p:extLst>
      <p:ext uri="{BB962C8B-B14F-4D97-AF65-F5344CB8AC3E}">
        <p14:creationId xmlns:p14="http://schemas.microsoft.com/office/powerpoint/2010/main" val="1065992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6.png"/><Relationship Id="rId9" Type="http://schemas.openxmlformats.org/officeDocument/2006/relationships/image" Target="../media/image19.png"/></Relationships>
</file>

<file path=ppt/slides/_rels/slide26.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6.png"/><Relationship Id="rId9" Type="http://schemas.openxmlformats.org/officeDocument/2006/relationships/image" Target="../media/image19.png"/></Relationships>
</file>

<file path=ppt/slides/_rels/slide2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90800"/>
            <a:ext cx="8229600" cy="2362200"/>
          </a:xfrm>
        </p:spPr>
        <p:txBody>
          <a:bodyPr>
            <a:normAutofit/>
          </a:bodyPr>
          <a:lstStyle/>
          <a:p>
            <a:r>
              <a:rPr lang="en-US" sz="5400" dirty="0" smtClean="0"/>
              <a:t>Image</a:t>
            </a:r>
            <a:r>
              <a:rPr lang="en-US" sz="5400" dirty="0"/>
              <a:t> </a:t>
            </a:r>
            <a:r>
              <a:rPr lang="en-US" sz="5400" dirty="0" smtClean="0"/>
              <a:t>Application</a:t>
            </a:r>
            <a:br>
              <a:rPr lang="en-US" sz="5400" dirty="0" smtClean="0"/>
            </a:br>
            <a:r>
              <a:rPr lang="en-US" sz="5400" dirty="0" smtClean="0"/>
              <a:t>Selection</a:t>
            </a:r>
            <a:endParaRPr lang="en-US" sz="5400"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318570"/>
            <a:ext cx="4984506" cy="20092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691220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90800" y="3352800"/>
            <a:ext cx="1447800" cy="304800"/>
          </a:xfrm>
          <a:prstGeom prst="rect">
            <a:avLst/>
          </a:prstGeom>
          <a:solidFill>
            <a:schemeClr val="bg1"/>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1284327" y="-152400"/>
            <a:ext cx="6259473"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u="sng" dirty="0" smtClean="0"/>
              <a:t>Printing on Laddawn.com</a:t>
            </a:r>
            <a:endParaRPr lang="en-US" sz="4000" u="sng" dirty="0"/>
          </a:p>
        </p:txBody>
      </p:sp>
      <p:sp>
        <p:nvSpPr>
          <p:cNvPr id="7" name="TextBox 6"/>
          <p:cNvSpPr txBox="1"/>
          <p:nvPr/>
        </p:nvSpPr>
        <p:spPr>
          <a:xfrm>
            <a:off x="1873967" y="790188"/>
            <a:ext cx="5053543" cy="369332"/>
          </a:xfrm>
          <a:prstGeom prst="rect">
            <a:avLst/>
          </a:prstGeom>
          <a:solidFill>
            <a:schemeClr val="accent3">
              <a:lumMod val="40000"/>
              <a:lumOff val="60000"/>
            </a:schemeClr>
          </a:solidFill>
          <a:ln w="25400">
            <a:solidFill>
              <a:schemeClr val="tx1"/>
            </a:solidFill>
          </a:ln>
        </p:spPr>
        <p:txBody>
          <a:bodyPr wrap="square" rtlCol="0">
            <a:spAutoFit/>
          </a:bodyPr>
          <a:lstStyle/>
          <a:p>
            <a:pPr algn="ctr"/>
            <a:r>
              <a:rPr lang="en-US" b="1" dirty="0" smtClean="0"/>
              <a:t>Current Random Repeat Printing Screen </a:t>
            </a:r>
            <a:endParaRPr lang="en-US" dirty="0" smtClean="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9806" y="1587660"/>
            <a:ext cx="6211904" cy="48131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extBox 10"/>
          <p:cNvSpPr txBox="1"/>
          <p:nvPr/>
        </p:nvSpPr>
        <p:spPr>
          <a:xfrm>
            <a:off x="1887291" y="790188"/>
            <a:ext cx="5053543" cy="369332"/>
          </a:xfrm>
          <a:prstGeom prst="rect">
            <a:avLst/>
          </a:prstGeom>
          <a:solidFill>
            <a:schemeClr val="accent3">
              <a:lumMod val="40000"/>
              <a:lumOff val="60000"/>
            </a:schemeClr>
          </a:solidFill>
          <a:ln w="25400">
            <a:solidFill>
              <a:schemeClr val="tx1"/>
            </a:solidFill>
          </a:ln>
        </p:spPr>
        <p:txBody>
          <a:bodyPr wrap="square" rtlCol="0">
            <a:spAutoFit/>
          </a:bodyPr>
          <a:lstStyle/>
          <a:p>
            <a:pPr algn="ctr"/>
            <a:r>
              <a:rPr lang="en-US" b="1" dirty="0" smtClean="0"/>
              <a:t>Screen Shot 1</a:t>
            </a:r>
            <a:endParaRPr lang="en-US" dirty="0" smtClean="0"/>
          </a:p>
        </p:txBody>
      </p:sp>
      <p:cxnSp>
        <p:nvCxnSpPr>
          <p:cNvPr id="14" name="Straight Arrow Connector 13"/>
          <p:cNvCxnSpPr>
            <a:stCxn id="18" idx="2"/>
          </p:cNvCxnSpPr>
          <p:nvPr/>
        </p:nvCxnSpPr>
        <p:spPr>
          <a:xfrm>
            <a:off x="670284" y="2718375"/>
            <a:ext cx="2115460" cy="6344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21" idx="1"/>
          </p:cNvCxnSpPr>
          <p:nvPr/>
        </p:nvCxnSpPr>
        <p:spPr>
          <a:xfrm flipH="1">
            <a:off x="4400738" y="2273588"/>
            <a:ext cx="3143062" cy="107921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76200" y="2133600"/>
            <a:ext cx="1492967" cy="584775"/>
          </a:xfrm>
          <a:prstGeom prst="rect">
            <a:avLst/>
          </a:prstGeom>
          <a:noFill/>
        </p:spPr>
        <p:txBody>
          <a:bodyPr wrap="square" rtlCol="0">
            <a:spAutoFit/>
          </a:bodyPr>
          <a:lstStyle/>
          <a:p>
            <a:pPr algn="ctr"/>
            <a:r>
              <a:rPr lang="en-US" sz="1600" b="1" dirty="0" smtClean="0"/>
              <a:t>Customer enters width</a:t>
            </a:r>
            <a:endParaRPr lang="en-US" sz="1600" b="1" dirty="0"/>
          </a:p>
        </p:txBody>
      </p:sp>
      <p:sp>
        <p:nvSpPr>
          <p:cNvPr id="21" name="TextBox 20"/>
          <p:cNvSpPr txBox="1"/>
          <p:nvPr/>
        </p:nvSpPr>
        <p:spPr>
          <a:xfrm>
            <a:off x="7543800" y="1981200"/>
            <a:ext cx="1492967" cy="584775"/>
          </a:xfrm>
          <a:prstGeom prst="rect">
            <a:avLst/>
          </a:prstGeom>
          <a:noFill/>
        </p:spPr>
        <p:txBody>
          <a:bodyPr wrap="square" rtlCol="0">
            <a:spAutoFit/>
          </a:bodyPr>
          <a:lstStyle/>
          <a:p>
            <a:pPr algn="ctr"/>
            <a:r>
              <a:rPr lang="en-US" sz="1600" b="1" dirty="0" smtClean="0"/>
              <a:t>Customer enters length</a:t>
            </a:r>
            <a:endParaRPr lang="en-US" sz="1600" b="1" dirty="0"/>
          </a:p>
        </p:txBody>
      </p:sp>
      <p:cxnSp>
        <p:nvCxnSpPr>
          <p:cNvPr id="23" name="Straight Arrow Connector 22"/>
          <p:cNvCxnSpPr/>
          <p:nvPr/>
        </p:nvCxnSpPr>
        <p:spPr>
          <a:xfrm flipH="1" flipV="1">
            <a:off x="4414063" y="4114800"/>
            <a:ext cx="3163075" cy="17523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7505700" y="3505200"/>
            <a:ext cx="1492967" cy="1569660"/>
          </a:xfrm>
          <a:prstGeom prst="rect">
            <a:avLst/>
          </a:prstGeom>
          <a:noFill/>
        </p:spPr>
        <p:txBody>
          <a:bodyPr wrap="square" rtlCol="0">
            <a:spAutoFit/>
          </a:bodyPr>
          <a:lstStyle/>
          <a:p>
            <a:pPr algn="ctr"/>
            <a:r>
              <a:rPr lang="en-US" sz="1600" b="1" dirty="0" smtClean="0"/>
              <a:t>To move forward with printing the customer clicks on “None” to expand</a:t>
            </a:r>
            <a:endParaRPr lang="en-US" sz="1600" b="1" dirty="0"/>
          </a:p>
        </p:txBody>
      </p:sp>
    </p:spTree>
    <p:extLst>
      <p:ext uri="{BB962C8B-B14F-4D97-AF65-F5344CB8AC3E}">
        <p14:creationId xmlns:p14="http://schemas.microsoft.com/office/powerpoint/2010/main" val="13334611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90800" y="3352800"/>
            <a:ext cx="1447800" cy="304800"/>
          </a:xfrm>
          <a:prstGeom prst="rect">
            <a:avLst/>
          </a:prstGeom>
          <a:solidFill>
            <a:schemeClr val="bg1"/>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2" descr="C:\Users\tbleier\AppData\Local\Microsoft\Windows\Temporary Internet Files\Content.Outlook\12RBT17V\1_Level3_Printing_Intia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1245150"/>
            <a:ext cx="4119756" cy="5612850"/>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p:cNvSpPr txBox="1">
            <a:spLocks/>
          </p:cNvSpPr>
          <p:nvPr/>
        </p:nvSpPr>
        <p:spPr>
          <a:xfrm>
            <a:off x="1284327" y="-152400"/>
            <a:ext cx="6259473"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u="sng" dirty="0" smtClean="0"/>
              <a:t>Printing on Laddawn.com</a:t>
            </a:r>
            <a:endParaRPr lang="en-US" sz="4000" u="sng" dirty="0"/>
          </a:p>
        </p:txBody>
      </p:sp>
      <p:sp>
        <p:nvSpPr>
          <p:cNvPr id="7" name="TextBox 6"/>
          <p:cNvSpPr txBox="1"/>
          <p:nvPr/>
        </p:nvSpPr>
        <p:spPr>
          <a:xfrm>
            <a:off x="1873967" y="790188"/>
            <a:ext cx="5053543" cy="369332"/>
          </a:xfrm>
          <a:prstGeom prst="rect">
            <a:avLst/>
          </a:prstGeom>
          <a:solidFill>
            <a:schemeClr val="accent3">
              <a:lumMod val="40000"/>
              <a:lumOff val="60000"/>
            </a:schemeClr>
          </a:solidFill>
          <a:ln w="25400">
            <a:solidFill>
              <a:schemeClr val="tx1"/>
            </a:solidFill>
          </a:ln>
        </p:spPr>
        <p:txBody>
          <a:bodyPr wrap="square" rtlCol="0">
            <a:spAutoFit/>
          </a:bodyPr>
          <a:lstStyle/>
          <a:p>
            <a:pPr algn="ctr"/>
            <a:r>
              <a:rPr lang="en-US" b="1" dirty="0" smtClean="0"/>
              <a:t>Current Random Repeat Printing Screen </a:t>
            </a:r>
            <a:endParaRPr lang="en-US" dirty="0" smtClean="0"/>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1906" y="1787899"/>
            <a:ext cx="4432743" cy="34346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2438400" y="5222500"/>
            <a:ext cx="4191000" cy="16355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1887291" y="790188"/>
            <a:ext cx="5053543" cy="369332"/>
          </a:xfrm>
          <a:prstGeom prst="rect">
            <a:avLst/>
          </a:prstGeom>
          <a:solidFill>
            <a:schemeClr val="accent3">
              <a:lumMod val="40000"/>
              <a:lumOff val="60000"/>
            </a:schemeClr>
          </a:solidFill>
          <a:ln w="25400">
            <a:solidFill>
              <a:schemeClr val="tx1"/>
            </a:solidFill>
          </a:ln>
        </p:spPr>
        <p:txBody>
          <a:bodyPr wrap="square" rtlCol="0">
            <a:spAutoFit/>
          </a:bodyPr>
          <a:lstStyle/>
          <a:p>
            <a:pPr algn="ctr"/>
            <a:r>
              <a:rPr lang="en-US" b="1" dirty="0" smtClean="0"/>
              <a:t>Screen Shot 2</a:t>
            </a:r>
            <a:endParaRPr lang="en-US" dirty="0" smtClean="0"/>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28875" y="1905000"/>
            <a:ext cx="4318706" cy="3886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28875" y="1905000"/>
            <a:ext cx="4496798" cy="3886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Arrow Connector 11"/>
          <p:cNvCxnSpPr/>
          <p:nvPr/>
        </p:nvCxnSpPr>
        <p:spPr>
          <a:xfrm>
            <a:off x="1600200" y="3657600"/>
            <a:ext cx="1143000" cy="5334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1600200" y="3848100"/>
            <a:ext cx="1143000" cy="5334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0" y="3352800"/>
            <a:ext cx="1752600" cy="1077218"/>
          </a:xfrm>
          <a:prstGeom prst="rect">
            <a:avLst/>
          </a:prstGeom>
          <a:noFill/>
        </p:spPr>
        <p:txBody>
          <a:bodyPr wrap="square" rtlCol="0">
            <a:spAutoFit/>
          </a:bodyPr>
          <a:lstStyle/>
          <a:p>
            <a:pPr algn="ctr"/>
            <a:r>
              <a:rPr lang="en-US" b="1" dirty="0" smtClean="0"/>
              <a:t>Click on either radio button:</a:t>
            </a:r>
          </a:p>
          <a:p>
            <a:pPr algn="ctr"/>
            <a:r>
              <a:rPr lang="en-US" sz="1400" b="1" dirty="0" smtClean="0"/>
              <a:t>(a flag/variable is set for type of printing)</a:t>
            </a:r>
            <a:endParaRPr lang="en-US" sz="1400" b="1" dirty="0"/>
          </a:p>
        </p:txBody>
      </p:sp>
      <p:sp>
        <p:nvSpPr>
          <p:cNvPr id="17" name="Left Brace 16"/>
          <p:cNvSpPr/>
          <p:nvPr/>
        </p:nvSpPr>
        <p:spPr>
          <a:xfrm>
            <a:off x="1940062" y="4572001"/>
            <a:ext cx="879338" cy="533400"/>
          </a:xfrm>
          <a:prstGeom prst="leftBrace">
            <a:avLst>
              <a:gd name="adj1" fmla="val 8333"/>
              <a:gd name="adj2" fmla="val 48437"/>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TextBox 17"/>
          <p:cNvSpPr txBox="1"/>
          <p:nvPr/>
        </p:nvSpPr>
        <p:spPr>
          <a:xfrm>
            <a:off x="547025" y="4659868"/>
            <a:ext cx="1434175" cy="369332"/>
          </a:xfrm>
          <a:prstGeom prst="rect">
            <a:avLst/>
          </a:prstGeom>
          <a:noFill/>
        </p:spPr>
        <p:txBody>
          <a:bodyPr wrap="none" rtlCol="0">
            <a:spAutoFit/>
          </a:bodyPr>
          <a:lstStyle/>
          <a:p>
            <a:r>
              <a:rPr lang="en-US" b="1" dirty="0" smtClean="0"/>
              <a:t>Displays this:</a:t>
            </a:r>
          </a:p>
        </p:txBody>
      </p:sp>
    </p:spTree>
    <p:extLst>
      <p:ext uri="{BB962C8B-B14F-4D97-AF65-F5344CB8AC3E}">
        <p14:creationId xmlns:p14="http://schemas.microsoft.com/office/powerpoint/2010/main" val="16439596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90800"/>
            <a:ext cx="8229600" cy="2362200"/>
          </a:xfrm>
        </p:spPr>
        <p:txBody>
          <a:bodyPr>
            <a:normAutofit/>
          </a:bodyPr>
          <a:lstStyle/>
          <a:p>
            <a:r>
              <a:rPr lang="en-US" sz="5400" dirty="0" smtClean="0"/>
              <a:t>Quote without an Image</a:t>
            </a:r>
            <a:endParaRPr lang="en-US" sz="5400"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318570"/>
            <a:ext cx="4984506" cy="20092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287964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6" name="Straight Arrow Connector 45"/>
          <p:cNvCxnSpPr>
            <a:stCxn id="19" idx="2"/>
            <a:endCxn id="18" idx="0"/>
          </p:cNvCxnSpPr>
          <p:nvPr/>
        </p:nvCxnSpPr>
        <p:spPr>
          <a:xfrm>
            <a:off x="4533900" y="4038600"/>
            <a:ext cx="0" cy="990600"/>
          </a:xfrm>
          <a:prstGeom prst="straightConnector1">
            <a:avLst/>
          </a:prstGeom>
          <a:ln w="31750">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4" name="Title 1"/>
          <p:cNvSpPr txBox="1">
            <a:spLocks/>
          </p:cNvSpPr>
          <p:nvPr/>
        </p:nvSpPr>
        <p:spPr>
          <a:xfrm>
            <a:off x="1284327" y="-152400"/>
            <a:ext cx="6259473"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u="sng" dirty="0" smtClean="0"/>
              <a:t>Printing on Laddawn.com</a:t>
            </a:r>
            <a:endParaRPr lang="en-US" sz="4000" u="sng" dirty="0"/>
          </a:p>
        </p:txBody>
      </p:sp>
      <p:sp>
        <p:nvSpPr>
          <p:cNvPr id="7" name="TextBox 6"/>
          <p:cNvSpPr txBox="1"/>
          <p:nvPr/>
        </p:nvSpPr>
        <p:spPr>
          <a:xfrm>
            <a:off x="1873967" y="790188"/>
            <a:ext cx="5053543" cy="369332"/>
          </a:xfrm>
          <a:prstGeom prst="rect">
            <a:avLst/>
          </a:prstGeom>
          <a:solidFill>
            <a:schemeClr val="accent3">
              <a:lumMod val="40000"/>
              <a:lumOff val="60000"/>
            </a:schemeClr>
          </a:solidFill>
          <a:ln w="25400">
            <a:solidFill>
              <a:schemeClr val="tx1"/>
            </a:solidFill>
          </a:ln>
        </p:spPr>
        <p:txBody>
          <a:bodyPr wrap="square" rtlCol="0">
            <a:spAutoFit/>
          </a:bodyPr>
          <a:lstStyle/>
          <a:p>
            <a:pPr algn="ctr"/>
            <a:r>
              <a:rPr lang="en-US" b="1" dirty="0" smtClean="0"/>
              <a:t>Flowchart</a:t>
            </a:r>
            <a:endParaRPr lang="en-US" dirty="0" smtClean="0"/>
          </a:p>
        </p:txBody>
      </p:sp>
      <p:sp>
        <p:nvSpPr>
          <p:cNvPr id="6" name="Rectangle 5"/>
          <p:cNvSpPr/>
          <p:nvPr/>
        </p:nvSpPr>
        <p:spPr>
          <a:xfrm>
            <a:off x="990600" y="1643062"/>
            <a:ext cx="1402633" cy="685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Bag Dimensions Entered</a:t>
            </a:r>
            <a:endParaRPr lang="en-US" sz="1400" dirty="0">
              <a:solidFill>
                <a:schemeClr val="tx1"/>
              </a:solidFill>
            </a:endParaRPr>
          </a:p>
        </p:txBody>
      </p:sp>
      <p:sp>
        <p:nvSpPr>
          <p:cNvPr id="9" name="Flowchart: Decision 8"/>
          <p:cNvSpPr/>
          <p:nvPr/>
        </p:nvSpPr>
        <p:spPr>
          <a:xfrm>
            <a:off x="3733800" y="1452562"/>
            <a:ext cx="1600200" cy="1066800"/>
          </a:xfrm>
          <a:prstGeom prst="flowChartDecisi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Printed?</a:t>
            </a:r>
            <a:endParaRPr lang="en-US" sz="1400" dirty="0"/>
          </a:p>
        </p:txBody>
      </p:sp>
      <p:sp>
        <p:nvSpPr>
          <p:cNvPr id="19" name="Flowchart: Decision 18"/>
          <p:cNvSpPr/>
          <p:nvPr/>
        </p:nvSpPr>
        <p:spPr>
          <a:xfrm>
            <a:off x="3733800" y="2971800"/>
            <a:ext cx="1600200" cy="1066800"/>
          </a:xfrm>
          <a:prstGeom prst="flowChartDecisi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Quote with an image?</a:t>
            </a:r>
            <a:endParaRPr lang="en-US" sz="1400" dirty="0"/>
          </a:p>
        </p:txBody>
      </p:sp>
      <p:cxnSp>
        <p:nvCxnSpPr>
          <p:cNvPr id="14" name="Straight Arrow Connector 13"/>
          <p:cNvCxnSpPr>
            <a:stCxn id="6" idx="3"/>
            <a:endCxn id="9" idx="1"/>
          </p:cNvCxnSpPr>
          <p:nvPr/>
        </p:nvCxnSpPr>
        <p:spPr>
          <a:xfrm>
            <a:off x="2393233" y="1985962"/>
            <a:ext cx="1340567"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9" idx="2"/>
            <a:endCxn id="19" idx="0"/>
          </p:cNvCxnSpPr>
          <p:nvPr/>
        </p:nvCxnSpPr>
        <p:spPr>
          <a:xfrm>
            <a:off x="4533900" y="2519362"/>
            <a:ext cx="0" cy="452438"/>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114800" y="2514600"/>
            <a:ext cx="493212" cy="369332"/>
          </a:xfrm>
          <a:prstGeom prst="rect">
            <a:avLst/>
          </a:prstGeom>
          <a:noFill/>
        </p:spPr>
        <p:txBody>
          <a:bodyPr wrap="none" rtlCol="0">
            <a:spAutoFit/>
          </a:bodyPr>
          <a:lstStyle/>
          <a:p>
            <a:r>
              <a:rPr lang="en-US" b="1" dirty="0" smtClean="0"/>
              <a:t>Yes</a:t>
            </a:r>
            <a:endParaRPr lang="en-US" b="1" dirty="0"/>
          </a:p>
        </p:txBody>
      </p:sp>
      <p:sp>
        <p:nvSpPr>
          <p:cNvPr id="27" name="TextBox 26"/>
          <p:cNvSpPr txBox="1"/>
          <p:nvPr/>
        </p:nvSpPr>
        <p:spPr>
          <a:xfrm>
            <a:off x="5486400" y="1676400"/>
            <a:ext cx="460382" cy="369332"/>
          </a:xfrm>
          <a:prstGeom prst="rect">
            <a:avLst/>
          </a:prstGeom>
          <a:noFill/>
        </p:spPr>
        <p:txBody>
          <a:bodyPr wrap="none" rtlCol="0">
            <a:spAutoFit/>
          </a:bodyPr>
          <a:lstStyle/>
          <a:p>
            <a:r>
              <a:rPr lang="en-US" b="1" dirty="0" smtClean="0"/>
              <a:t>No</a:t>
            </a:r>
            <a:endParaRPr lang="en-US" b="1" dirty="0"/>
          </a:p>
        </p:txBody>
      </p:sp>
      <p:sp>
        <p:nvSpPr>
          <p:cNvPr id="2" name="Flowchart: Off-page Connector 1"/>
          <p:cNvSpPr/>
          <p:nvPr/>
        </p:nvSpPr>
        <p:spPr>
          <a:xfrm rot="16200000">
            <a:off x="6772797" y="1147762"/>
            <a:ext cx="627606" cy="1676400"/>
          </a:xfrm>
          <a:prstGeom prst="flowChartOffpageConnecto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1400" dirty="0" smtClean="0">
                <a:solidFill>
                  <a:schemeClr val="tx1"/>
                </a:solidFill>
              </a:rPr>
              <a:t>Continue</a:t>
            </a:r>
            <a:endParaRPr lang="en-US" sz="1400" dirty="0">
              <a:solidFill>
                <a:schemeClr val="tx1"/>
              </a:solidFill>
            </a:endParaRPr>
          </a:p>
        </p:txBody>
      </p:sp>
      <p:sp>
        <p:nvSpPr>
          <p:cNvPr id="3" name="Flowchart: Process 2"/>
          <p:cNvSpPr/>
          <p:nvPr/>
        </p:nvSpPr>
        <p:spPr>
          <a:xfrm>
            <a:off x="6248400" y="3162300"/>
            <a:ext cx="1302090" cy="685800"/>
          </a:xfrm>
          <a:prstGeom prst="flowChart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Enter On-line Designer</a:t>
            </a:r>
            <a:endParaRPr lang="en-US" sz="1400" dirty="0">
              <a:solidFill>
                <a:schemeClr val="tx1"/>
              </a:solidFill>
            </a:endParaRPr>
          </a:p>
        </p:txBody>
      </p:sp>
      <p:cxnSp>
        <p:nvCxnSpPr>
          <p:cNvPr id="8" name="Straight Arrow Connector 7"/>
          <p:cNvCxnSpPr>
            <a:stCxn id="19" idx="3"/>
            <a:endCxn id="3" idx="1"/>
          </p:cNvCxnSpPr>
          <p:nvPr/>
        </p:nvCxnSpPr>
        <p:spPr>
          <a:xfrm>
            <a:off x="5334000" y="3505200"/>
            <a:ext cx="914400"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5486400" y="3171825"/>
            <a:ext cx="493212" cy="369332"/>
          </a:xfrm>
          <a:prstGeom prst="rect">
            <a:avLst/>
          </a:prstGeom>
          <a:noFill/>
        </p:spPr>
        <p:txBody>
          <a:bodyPr wrap="none" rtlCol="0">
            <a:spAutoFit/>
          </a:bodyPr>
          <a:lstStyle/>
          <a:p>
            <a:r>
              <a:rPr lang="en-US" b="1" dirty="0" smtClean="0"/>
              <a:t>Yes</a:t>
            </a:r>
            <a:endParaRPr lang="en-US" b="1" dirty="0"/>
          </a:p>
        </p:txBody>
      </p:sp>
      <p:sp>
        <p:nvSpPr>
          <p:cNvPr id="17" name="Rectangle 16"/>
          <p:cNvSpPr/>
          <p:nvPr/>
        </p:nvSpPr>
        <p:spPr>
          <a:xfrm>
            <a:off x="3882856" y="5943600"/>
            <a:ext cx="1302090" cy="685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Print</a:t>
            </a:r>
          </a:p>
          <a:p>
            <a:pPr algn="ctr"/>
            <a:r>
              <a:rPr lang="en-US" sz="1400" dirty="0" smtClean="0">
                <a:solidFill>
                  <a:schemeClr val="tx1"/>
                </a:solidFill>
              </a:rPr>
              <a:t>Summary Screen</a:t>
            </a:r>
            <a:endParaRPr lang="en-US" sz="1400" dirty="0">
              <a:solidFill>
                <a:schemeClr val="tx1"/>
              </a:solidFill>
            </a:endParaRPr>
          </a:p>
        </p:txBody>
      </p:sp>
      <p:sp>
        <p:nvSpPr>
          <p:cNvPr id="18" name="Flowchart: Process 17"/>
          <p:cNvSpPr/>
          <p:nvPr/>
        </p:nvSpPr>
        <p:spPr>
          <a:xfrm>
            <a:off x="3882855" y="5029200"/>
            <a:ext cx="1302090" cy="685800"/>
          </a:xfrm>
          <a:prstGeom prst="flowChart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Enter On-line Designer</a:t>
            </a:r>
            <a:endParaRPr lang="en-US" sz="1400" dirty="0">
              <a:solidFill>
                <a:schemeClr val="tx1"/>
              </a:solidFill>
            </a:endParaRPr>
          </a:p>
        </p:txBody>
      </p:sp>
      <p:sp>
        <p:nvSpPr>
          <p:cNvPr id="21" name="Rectangle 20"/>
          <p:cNvSpPr/>
          <p:nvPr/>
        </p:nvSpPr>
        <p:spPr>
          <a:xfrm>
            <a:off x="6248400" y="5943600"/>
            <a:ext cx="1302090" cy="685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Results / Pricing</a:t>
            </a:r>
            <a:endParaRPr lang="en-US" sz="1400" dirty="0">
              <a:solidFill>
                <a:schemeClr val="tx1"/>
              </a:solidFill>
            </a:endParaRPr>
          </a:p>
        </p:txBody>
      </p:sp>
      <p:sp>
        <p:nvSpPr>
          <p:cNvPr id="23" name="Flowchart: Off-page Connector 22"/>
          <p:cNvSpPr/>
          <p:nvPr/>
        </p:nvSpPr>
        <p:spPr>
          <a:xfrm rot="16200000">
            <a:off x="8246978" y="5773821"/>
            <a:ext cx="685800" cy="1025356"/>
          </a:xfrm>
          <a:prstGeom prst="flowChartOffpageConnecto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1400" dirty="0" smtClean="0">
                <a:solidFill>
                  <a:schemeClr val="tx1"/>
                </a:solidFill>
              </a:rPr>
              <a:t>Continue</a:t>
            </a:r>
            <a:endParaRPr lang="en-US" sz="1400" dirty="0">
              <a:solidFill>
                <a:schemeClr val="tx1"/>
              </a:solidFill>
            </a:endParaRPr>
          </a:p>
        </p:txBody>
      </p:sp>
      <p:cxnSp>
        <p:nvCxnSpPr>
          <p:cNvPr id="15" name="Straight Arrow Connector 14"/>
          <p:cNvCxnSpPr>
            <a:stCxn id="9" idx="3"/>
            <a:endCxn id="2" idx="0"/>
          </p:cNvCxnSpPr>
          <p:nvPr/>
        </p:nvCxnSpPr>
        <p:spPr>
          <a:xfrm>
            <a:off x="5334000" y="1985962"/>
            <a:ext cx="914400"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21" idx="3"/>
            <a:endCxn id="23" idx="0"/>
          </p:cNvCxnSpPr>
          <p:nvPr/>
        </p:nvCxnSpPr>
        <p:spPr>
          <a:xfrm flipV="1">
            <a:off x="7550490" y="6286499"/>
            <a:ext cx="526710" cy="1"/>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17" idx="3"/>
            <a:endCxn id="21" idx="1"/>
          </p:cNvCxnSpPr>
          <p:nvPr/>
        </p:nvCxnSpPr>
        <p:spPr>
          <a:xfrm>
            <a:off x="5184946" y="6286500"/>
            <a:ext cx="1063454"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4264018" y="3962400"/>
            <a:ext cx="460382" cy="369332"/>
          </a:xfrm>
          <a:prstGeom prst="rect">
            <a:avLst/>
          </a:prstGeom>
          <a:noFill/>
        </p:spPr>
        <p:txBody>
          <a:bodyPr wrap="none" rtlCol="0">
            <a:spAutoFit/>
          </a:bodyPr>
          <a:lstStyle/>
          <a:p>
            <a:r>
              <a:rPr lang="en-US" b="1" dirty="0" smtClean="0"/>
              <a:t>No</a:t>
            </a:r>
            <a:endParaRPr lang="en-US" b="1" dirty="0"/>
          </a:p>
        </p:txBody>
      </p:sp>
      <p:cxnSp>
        <p:nvCxnSpPr>
          <p:cNvPr id="33" name="Elbow Connector 32"/>
          <p:cNvCxnSpPr>
            <a:stCxn id="19" idx="2"/>
            <a:endCxn id="17" idx="1"/>
          </p:cNvCxnSpPr>
          <p:nvPr/>
        </p:nvCxnSpPr>
        <p:spPr>
          <a:xfrm rot="5400000">
            <a:off x="3084428" y="4837028"/>
            <a:ext cx="2247900" cy="651044"/>
          </a:xfrm>
          <a:prstGeom prst="bentConnector4">
            <a:avLst>
              <a:gd name="adj1" fmla="val 16949"/>
              <a:gd name="adj2" fmla="val 183393"/>
            </a:avLst>
          </a:prstGeom>
          <a:ln w="31750">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stCxn id="18" idx="2"/>
            <a:endCxn id="17" idx="0"/>
          </p:cNvCxnSpPr>
          <p:nvPr/>
        </p:nvCxnSpPr>
        <p:spPr>
          <a:xfrm>
            <a:off x="4533900" y="5715000"/>
            <a:ext cx="1" cy="22860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2" name="Oval 41"/>
          <p:cNvSpPr/>
          <p:nvPr/>
        </p:nvSpPr>
        <p:spPr>
          <a:xfrm>
            <a:off x="4343400" y="4509016"/>
            <a:ext cx="325524" cy="3677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t>?</a:t>
            </a:r>
            <a:endParaRPr lang="en-US" sz="3200" b="1" dirty="0"/>
          </a:p>
        </p:txBody>
      </p:sp>
      <p:sp>
        <p:nvSpPr>
          <p:cNvPr id="47" name="Oval 46"/>
          <p:cNvSpPr/>
          <p:nvPr/>
        </p:nvSpPr>
        <p:spPr>
          <a:xfrm>
            <a:off x="3789276" y="4280416"/>
            <a:ext cx="325524" cy="3677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t>?</a:t>
            </a:r>
            <a:endParaRPr lang="en-US" sz="3200" b="1" dirty="0"/>
          </a:p>
        </p:txBody>
      </p:sp>
      <p:sp>
        <p:nvSpPr>
          <p:cNvPr id="48" name="Flowchart: Off-page Connector 47"/>
          <p:cNvSpPr/>
          <p:nvPr/>
        </p:nvSpPr>
        <p:spPr>
          <a:xfrm rot="16200000">
            <a:off x="8246978" y="2992522"/>
            <a:ext cx="685800" cy="1025356"/>
          </a:xfrm>
          <a:prstGeom prst="flowChartOffpageConnecto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1400" dirty="0" smtClean="0">
                <a:solidFill>
                  <a:schemeClr val="tx1"/>
                </a:solidFill>
              </a:rPr>
              <a:t>Continue</a:t>
            </a:r>
            <a:endParaRPr lang="en-US" sz="1400" dirty="0">
              <a:solidFill>
                <a:schemeClr val="tx1"/>
              </a:solidFill>
            </a:endParaRPr>
          </a:p>
        </p:txBody>
      </p:sp>
      <p:cxnSp>
        <p:nvCxnSpPr>
          <p:cNvPr id="50" name="Straight Arrow Connector 49"/>
          <p:cNvCxnSpPr>
            <a:stCxn id="3" idx="3"/>
            <a:endCxn id="48" idx="0"/>
          </p:cNvCxnSpPr>
          <p:nvPr/>
        </p:nvCxnSpPr>
        <p:spPr>
          <a:xfrm>
            <a:off x="7550490" y="3505200"/>
            <a:ext cx="526710"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72436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284327" y="-152400"/>
            <a:ext cx="6259473"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u="sng" dirty="0" smtClean="0"/>
              <a:t>Printing on Laddawn.com</a:t>
            </a:r>
            <a:endParaRPr lang="en-US" sz="4000" u="sng" dirty="0"/>
          </a:p>
        </p:txBody>
      </p:sp>
      <p:sp>
        <p:nvSpPr>
          <p:cNvPr id="3" name="Rectangle 2"/>
          <p:cNvSpPr/>
          <p:nvPr/>
        </p:nvSpPr>
        <p:spPr>
          <a:xfrm>
            <a:off x="2438400" y="5222500"/>
            <a:ext cx="4191000" cy="16355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914400" y="849868"/>
            <a:ext cx="7010400" cy="369332"/>
          </a:xfrm>
          <a:prstGeom prst="rect">
            <a:avLst/>
          </a:prstGeom>
          <a:solidFill>
            <a:schemeClr val="accent3">
              <a:lumMod val="40000"/>
              <a:lumOff val="60000"/>
            </a:schemeClr>
          </a:solidFill>
          <a:ln w="25400">
            <a:solidFill>
              <a:schemeClr val="tx1"/>
            </a:solidFill>
          </a:ln>
        </p:spPr>
        <p:txBody>
          <a:bodyPr wrap="square" rtlCol="0">
            <a:spAutoFit/>
          </a:bodyPr>
          <a:lstStyle/>
          <a:p>
            <a:pPr algn="ctr"/>
            <a:r>
              <a:rPr lang="en-US" b="1" dirty="0" smtClean="0"/>
              <a:t>Third-Party Image Editor when </a:t>
            </a:r>
            <a:r>
              <a:rPr lang="en-US" b="1" dirty="0" smtClean="0">
                <a:solidFill>
                  <a:srgbClr val="7030A0"/>
                </a:solidFill>
              </a:rPr>
              <a:t>“Quote without an Image” </a:t>
            </a:r>
            <a:r>
              <a:rPr lang="en-US" b="1" dirty="0" smtClean="0"/>
              <a:t>clicked</a:t>
            </a:r>
            <a:endParaRPr lang="en-US" dirty="0" smtClean="0"/>
          </a:p>
        </p:txBody>
      </p:sp>
      <p:sp>
        <p:nvSpPr>
          <p:cNvPr id="2" name="Rectangle 1"/>
          <p:cNvSpPr/>
          <p:nvPr/>
        </p:nvSpPr>
        <p:spPr>
          <a:xfrm>
            <a:off x="6172200" y="2514600"/>
            <a:ext cx="1066800" cy="292387"/>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248400" y="2076450"/>
            <a:ext cx="990600" cy="285750"/>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7010400" y="2038350"/>
            <a:ext cx="152400" cy="95250"/>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01919" y="6095980"/>
            <a:ext cx="1003481" cy="3293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7162800" y="-9525"/>
            <a:ext cx="1981200" cy="738664"/>
          </a:xfrm>
          <a:prstGeom prst="rect">
            <a:avLst/>
          </a:prstGeom>
          <a:solidFill>
            <a:srgbClr val="FFFF00"/>
          </a:solidFill>
        </p:spPr>
        <p:txBody>
          <a:bodyPr wrap="square" rtlCol="0">
            <a:spAutoFit/>
          </a:bodyPr>
          <a:lstStyle/>
          <a:p>
            <a:pPr algn="ctr"/>
            <a:r>
              <a:rPr lang="en-US" sz="1400" b="1" dirty="0" smtClean="0"/>
              <a:t>When Registered Printing is checked in previous screens</a:t>
            </a:r>
            <a:endParaRPr lang="en-US" sz="1400" b="1"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9695" y="1295400"/>
            <a:ext cx="6228734" cy="54315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24939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284327" y="-152400"/>
            <a:ext cx="6259473"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u="sng" dirty="0" smtClean="0"/>
              <a:t>Printing on Laddawn.com</a:t>
            </a:r>
            <a:endParaRPr lang="en-US" sz="4000" u="sng" dirty="0"/>
          </a:p>
        </p:txBody>
      </p:sp>
      <p:sp>
        <p:nvSpPr>
          <p:cNvPr id="3" name="Rectangle 2"/>
          <p:cNvSpPr/>
          <p:nvPr/>
        </p:nvSpPr>
        <p:spPr>
          <a:xfrm>
            <a:off x="2438400" y="5222500"/>
            <a:ext cx="4191000" cy="16355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9695" y="1295400"/>
            <a:ext cx="6228734" cy="54315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Arrow Connector 11"/>
          <p:cNvCxnSpPr/>
          <p:nvPr/>
        </p:nvCxnSpPr>
        <p:spPr>
          <a:xfrm>
            <a:off x="514764" y="1008191"/>
            <a:ext cx="1066800" cy="6096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7863" y="497800"/>
            <a:ext cx="819327" cy="584775"/>
          </a:xfrm>
          <a:prstGeom prst="rect">
            <a:avLst/>
          </a:prstGeom>
          <a:noFill/>
        </p:spPr>
        <p:txBody>
          <a:bodyPr wrap="none" rtlCol="0">
            <a:spAutoFit/>
          </a:bodyPr>
          <a:lstStyle/>
          <a:p>
            <a:pPr algn="ctr"/>
            <a:r>
              <a:rPr lang="en-US" sz="1600" b="1" dirty="0" smtClean="0"/>
              <a:t>Pop-Up</a:t>
            </a:r>
          </a:p>
          <a:p>
            <a:pPr algn="ctr"/>
            <a:r>
              <a:rPr lang="en-US" sz="1600" b="1" dirty="0" smtClean="0"/>
              <a:t>Layer</a:t>
            </a:r>
            <a:endParaRPr lang="en-US" sz="1600" b="1" dirty="0"/>
          </a:p>
        </p:txBody>
      </p:sp>
      <p:cxnSp>
        <p:nvCxnSpPr>
          <p:cNvPr id="21" name="Straight Arrow Connector 20"/>
          <p:cNvCxnSpPr/>
          <p:nvPr/>
        </p:nvCxnSpPr>
        <p:spPr>
          <a:xfrm flipH="1">
            <a:off x="5029200" y="4495800"/>
            <a:ext cx="2743200" cy="76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7528429" y="3759875"/>
            <a:ext cx="1605832" cy="2308324"/>
          </a:xfrm>
          <a:prstGeom prst="rect">
            <a:avLst/>
          </a:prstGeom>
          <a:noFill/>
        </p:spPr>
        <p:txBody>
          <a:bodyPr wrap="square" rtlCol="0">
            <a:spAutoFit/>
          </a:bodyPr>
          <a:lstStyle/>
          <a:p>
            <a:pPr algn="ctr"/>
            <a:r>
              <a:rPr lang="en-US" sz="1600" b="1" dirty="0" smtClean="0"/>
              <a:t>Other than image size the only manipulation is the moving of the image box when quoting without an image</a:t>
            </a:r>
            <a:endParaRPr lang="en-US" sz="1600" b="1" dirty="0"/>
          </a:p>
        </p:txBody>
      </p:sp>
      <p:sp>
        <p:nvSpPr>
          <p:cNvPr id="26" name="Left Brace 25"/>
          <p:cNvSpPr/>
          <p:nvPr/>
        </p:nvSpPr>
        <p:spPr>
          <a:xfrm>
            <a:off x="761464" y="3075875"/>
            <a:ext cx="762536" cy="2964375"/>
          </a:xfrm>
          <a:prstGeom prst="leftBrace">
            <a:avLst>
              <a:gd name="adj1" fmla="val 8333"/>
              <a:gd name="adj2" fmla="val 28607"/>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TextBox 31"/>
          <p:cNvSpPr txBox="1"/>
          <p:nvPr/>
        </p:nvSpPr>
        <p:spPr>
          <a:xfrm>
            <a:off x="-36514" y="3352800"/>
            <a:ext cx="1159292" cy="1077218"/>
          </a:xfrm>
          <a:prstGeom prst="rect">
            <a:avLst/>
          </a:prstGeom>
          <a:noFill/>
        </p:spPr>
        <p:txBody>
          <a:bodyPr wrap="none" rtlCol="0">
            <a:spAutoFit/>
          </a:bodyPr>
          <a:lstStyle/>
          <a:p>
            <a:pPr algn="ctr"/>
            <a:r>
              <a:rPr lang="en-US" sz="1600" b="1" dirty="0" smtClean="0"/>
              <a:t>Ruler</a:t>
            </a:r>
          </a:p>
          <a:p>
            <a:pPr algn="ctr"/>
            <a:r>
              <a:rPr lang="en-US" sz="1600" b="1" dirty="0"/>
              <a:t>s</a:t>
            </a:r>
            <a:r>
              <a:rPr lang="en-US" sz="1600" b="1" dirty="0" smtClean="0"/>
              <a:t>caled for</a:t>
            </a:r>
          </a:p>
          <a:p>
            <a:pPr algn="ctr"/>
            <a:r>
              <a:rPr lang="en-US" sz="1600" b="1" dirty="0"/>
              <a:t>b</a:t>
            </a:r>
            <a:r>
              <a:rPr lang="en-US" sz="1600" b="1" dirty="0" smtClean="0"/>
              <a:t>ag </a:t>
            </a:r>
          </a:p>
          <a:p>
            <a:pPr algn="ctr"/>
            <a:r>
              <a:rPr lang="en-US" sz="1600" b="1" dirty="0" smtClean="0"/>
              <a:t>dimensions</a:t>
            </a:r>
            <a:endParaRPr lang="en-US" sz="1600" b="1" dirty="0"/>
          </a:p>
        </p:txBody>
      </p:sp>
      <p:sp>
        <p:nvSpPr>
          <p:cNvPr id="18" name="TextBox 17"/>
          <p:cNvSpPr txBox="1"/>
          <p:nvPr/>
        </p:nvSpPr>
        <p:spPr>
          <a:xfrm>
            <a:off x="914400" y="849868"/>
            <a:ext cx="7010400" cy="369332"/>
          </a:xfrm>
          <a:prstGeom prst="rect">
            <a:avLst/>
          </a:prstGeom>
          <a:solidFill>
            <a:schemeClr val="accent3">
              <a:lumMod val="40000"/>
              <a:lumOff val="60000"/>
            </a:schemeClr>
          </a:solidFill>
          <a:ln w="25400">
            <a:solidFill>
              <a:schemeClr val="tx1"/>
            </a:solidFill>
          </a:ln>
        </p:spPr>
        <p:txBody>
          <a:bodyPr wrap="square" rtlCol="0">
            <a:spAutoFit/>
          </a:bodyPr>
          <a:lstStyle/>
          <a:p>
            <a:pPr algn="ctr"/>
            <a:r>
              <a:rPr lang="en-US" b="1" dirty="0" smtClean="0"/>
              <a:t>Third-Party Image Editor when </a:t>
            </a:r>
            <a:r>
              <a:rPr lang="en-US" b="1" dirty="0" smtClean="0">
                <a:solidFill>
                  <a:srgbClr val="7030A0"/>
                </a:solidFill>
              </a:rPr>
              <a:t>“Quote without an Image” </a:t>
            </a:r>
            <a:r>
              <a:rPr lang="en-US" b="1" dirty="0" smtClean="0"/>
              <a:t>clicked</a:t>
            </a:r>
            <a:endParaRPr lang="en-US" dirty="0" smtClean="0"/>
          </a:p>
        </p:txBody>
      </p:sp>
      <p:cxnSp>
        <p:nvCxnSpPr>
          <p:cNvPr id="8" name="Straight Arrow Connector 7"/>
          <p:cNvCxnSpPr>
            <a:stCxn id="22" idx="1"/>
          </p:cNvCxnSpPr>
          <p:nvPr/>
        </p:nvCxnSpPr>
        <p:spPr>
          <a:xfrm flipH="1">
            <a:off x="4038608" y="1409700"/>
            <a:ext cx="4095504" cy="8763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8134112" y="1117312"/>
            <a:ext cx="847988" cy="584775"/>
          </a:xfrm>
          <a:prstGeom prst="rect">
            <a:avLst/>
          </a:prstGeom>
          <a:noFill/>
        </p:spPr>
        <p:txBody>
          <a:bodyPr wrap="none" rtlCol="0">
            <a:spAutoFit/>
          </a:bodyPr>
          <a:lstStyle/>
          <a:p>
            <a:pPr algn="ctr"/>
            <a:r>
              <a:rPr lang="en-US" sz="1600" b="1" dirty="0" smtClean="0"/>
              <a:t>User </a:t>
            </a:r>
          </a:p>
          <a:p>
            <a:pPr algn="ctr"/>
            <a:r>
              <a:rPr lang="en-US" sz="1600" b="1" dirty="0" smtClean="0"/>
              <a:t>Entered</a:t>
            </a:r>
            <a:endParaRPr lang="en-US" sz="1600" b="1" dirty="0"/>
          </a:p>
        </p:txBody>
      </p:sp>
      <p:cxnSp>
        <p:nvCxnSpPr>
          <p:cNvPr id="27" name="Straight Arrow Connector 26"/>
          <p:cNvCxnSpPr/>
          <p:nvPr/>
        </p:nvCxnSpPr>
        <p:spPr>
          <a:xfrm flipH="1">
            <a:off x="3962400" y="1524000"/>
            <a:ext cx="4095504" cy="11049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8" name="Left Brace 27"/>
          <p:cNvSpPr/>
          <p:nvPr/>
        </p:nvSpPr>
        <p:spPr>
          <a:xfrm>
            <a:off x="2819400" y="3352800"/>
            <a:ext cx="381000" cy="2590800"/>
          </a:xfrm>
          <a:prstGeom prst="lef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TextBox 32"/>
          <p:cNvSpPr txBox="1"/>
          <p:nvPr/>
        </p:nvSpPr>
        <p:spPr>
          <a:xfrm>
            <a:off x="1706462" y="4010561"/>
            <a:ext cx="1417738" cy="1323439"/>
          </a:xfrm>
          <a:prstGeom prst="rect">
            <a:avLst/>
          </a:prstGeom>
          <a:noFill/>
        </p:spPr>
        <p:txBody>
          <a:bodyPr wrap="square" rtlCol="0">
            <a:spAutoFit/>
          </a:bodyPr>
          <a:lstStyle/>
          <a:p>
            <a:pPr algn="ctr"/>
            <a:r>
              <a:rPr lang="en-US" sz="1600" b="1" dirty="0" smtClean="0"/>
              <a:t>Bag template scaled from</a:t>
            </a:r>
          </a:p>
          <a:p>
            <a:pPr algn="ctr"/>
            <a:r>
              <a:rPr lang="en-US" sz="1600" b="1" dirty="0" smtClean="0"/>
              <a:t>variables passed from screen 1</a:t>
            </a:r>
            <a:endParaRPr lang="en-US" sz="1600" b="1" dirty="0"/>
          </a:p>
        </p:txBody>
      </p:sp>
      <p:sp>
        <p:nvSpPr>
          <p:cNvPr id="31" name="Left Brace 30"/>
          <p:cNvSpPr/>
          <p:nvPr/>
        </p:nvSpPr>
        <p:spPr>
          <a:xfrm rot="16200000">
            <a:off x="4302625" y="4836017"/>
            <a:ext cx="310168" cy="838198"/>
          </a:xfrm>
          <a:prstGeom prst="lef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TextBox 34"/>
          <p:cNvSpPr txBox="1"/>
          <p:nvPr/>
        </p:nvSpPr>
        <p:spPr>
          <a:xfrm>
            <a:off x="3525060" y="5386804"/>
            <a:ext cx="1889960" cy="338554"/>
          </a:xfrm>
          <a:prstGeom prst="rect">
            <a:avLst/>
          </a:prstGeom>
          <a:noFill/>
        </p:spPr>
        <p:txBody>
          <a:bodyPr wrap="square" rtlCol="0">
            <a:spAutoFit/>
          </a:bodyPr>
          <a:lstStyle/>
          <a:p>
            <a:pPr algn="ctr"/>
            <a:r>
              <a:rPr lang="en-US" sz="1600" b="1" dirty="0" smtClean="0"/>
              <a:t>Sized from above</a:t>
            </a:r>
          </a:p>
        </p:txBody>
      </p:sp>
      <p:cxnSp>
        <p:nvCxnSpPr>
          <p:cNvPr id="38" name="Elbow Connector 37"/>
          <p:cNvCxnSpPr>
            <a:stCxn id="35" idx="2"/>
          </p:cNvCxnSpPr>
          <p:nvPr/>
        </p:nvCxnSpPr>
        <p:spPr>
          <a:xfrm rot="5400000" flipH="1">
            <a:off x="2642734" y="3898053"/>
            <a:ext cx="2918371" cy="736240"/>
          </a:xfrm>
          <a:prstGeom prst="bentConnector5">
            <a:avLst>
              <a:gd name="adj1" fmla="val -3427"/>
              <a:gd name="adj2" fmla="val 116708"/>
              <a:gd name="adj3" fmla="val 558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flipV="1">
            <a:off x="1122778" y="6248400"/>
            <a:ext cx="2915832" cy="1524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76200" y="4876800"/>
            <a:ext cx="1482221" cy="2062103"/>
          </a:xfrm>
          <a:prstGeom prst="rect">
            <a:avLst/>
          </a:prstGeom>
          <a:noFill/>
        </p:spPr>
        <p:txBody>
          <a:bodyPr wrap="square" rtlCol="0">
            <a:spAutoFit/>
          </a:bodyPr>
          <a:lstStyle/>
          <a:p>
            <a:pPr algn="ctr"/>
            <a:r>
              <a:rPr lang="en-US" sz="1600" b="1" dirty="0" smtClean="0"/>
              <a:t>After I click “Continue” nothing is saved. Price is calculated based on bag size and user entered fields.</a:t>
            </a:r>
            <a:endParaRPr lang="en-US" sz="1600" b="1" dirty="0"/>
          </a:p>
        </p:txBody>
      </p:sp>
      <p:sp>
        <p:nvSpPr>
          <p:cNvPr id="2" name="Rectangle 1"/>
          <p:cNvSpPr/>
          <p:nvPr/>
        </p:nvSpPr>
        <p:spPr>
          <a:xfrm>
            <a:off x="6172200" y="2514600"/>
            <a:ext cx="1066800" cy="292387"/>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248400" y="2076450"/>
            <a:ext cx="990600" cy="285750"/>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7010400" y="2038350"/>
            <a:ext cx="152400" cy="95250"/>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0" name="Straight Arrow Connector 29"/>
          <p:cNvCxnSpPr/>
          <p:nvPr/>
        </p:nvCxnSpPr>
        <p:spPr>
          <a:xfrm flipH="1">
            <a:off x="5415020" y="1510397"/>
            <a:ext cx="2738380" cy="85180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01919" y="6095980"/>
            <a:ext cx="1003481" cy="3293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7162800" y="-9525"/>
            <a:ext cx="1981200" cy="738664"/>
          </a:xfrm>
          <a:prstGeom prst="rect">
            <a:avLst/>
          </a:prstGeom>
          <a:solidFill>
            <a:srgbClr val="FFFF00"/>
          </a:solidFill>
        </p:spPr>
        <p:txBody>
          <a:bodyPr wrap="square" rtlCol="0">
            <a:spAutoFit/>
          </a:bodyPr>
          <a:lstStyle/>
          <a:p>
            <a:pPr algn="ctr"/>
            <a:r>
              <a:rPr lang="en-US" sz="1400" b="1" dirty="0" smtClean="0"/>
              <a:t>When Registered Printing is checked in previous screens</a:t>
            </a:r>
            <a:endParaRPr lang="en-US" sz="1400" b="1" dirty="0"/>
          </a:p>
        </p:txBody>
      </p:sp>
    </p:spTree>
    <p:extLst>
      <p:ext uri="{BB962C8B-B14F-4D97-AF65-F5344CB8AC3E}">
        <p14:creationId xmlns:p14="http://schemas.microsoft.com/office/powerpoint/2010/main" val="18279502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3357" y="1295400"/>
            <a:ext cx="6255567" cy="54220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itle 1"/>
          <p:cNvSpPr txBox="1">
            <a:spLocks/>
          </p:cNvSpPr>
          <p:nvPr/>
        </p:nvSpPr>
        <p:spPr>
          <a:xfrm>
            <a:off x="1284327" y="-152400"/>
            <a:ext cx="6259473"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u="sng" dirty="0" smtClean="0"/>
              <a:t>Printing on Laddawn.com</a:t>
            </a:r>
            <a:endParaRPr lang="en-US" sz="4000" u="sng" dirty="0"/>
          </a:p>
        </p:txBody>
      </p:sp>
      <p:sp>
        <p:nvSpPr>
          <p:cNvPr id="18" name="TextBox 17"/>
          <p:cNvSpPr txBox="1"/>
          <p:nvPr/>
        </p:nvSpPr>
        <p:spPr>
          <a:xfrm>
            <a:off x="914400" y="849868"/>
            <a:ext cx="7010400" cy="369332"/>
          </a:xfrm>
          <a:prstGeom prst="rect">
            <a:avLst/>
          </a:prstGeom>
          <a:solidFill>
            <a:schemeClr val="accent3">
              <a:lumMod val="40000"/>
              <a:lumOff val="60000"/>
            </a:schemeClr>
          </a:solidFill>
          <a:ln w="25400">
            <a:solidFill>
              <a:schemeClr val="tx1"/>
            </a:solidFill>
          </a:ln>
        </p:spPr>
        <p:txBody>
          <a:bodyPr wrap="square" rtlCol="0">
            <a:spAutoFit/>
          </a:bodyPr>
          <a:lstStyle/>
          <a:p>
            <a:pPr algn="ctr"/>
            <a:r>
              <a:rPr lang="en-US" b="1" dirty="0" smtClean="0"/>
              <a:t>Third-Party Image Editor when </a:t>
            </a:r>
            <a:r>
              <a:rPr lang="en-US" b="1" dirty="0" smtClean="0">
                <a:solidFill>
                  <a:srgbClr val="7030A0"/>
                </a:solidFill>
              </a:rPr>
              <a:t>“Quote without an Image” </a:t>
            </a:r>
            <a:r>
              <a:rPr lang="en-US" b="1" dirty="0" smtClean="0"/>
              <a:t>clicked</a:t>
            </a:r>
            <a:endParaRPr lang="en-US" dirty="0" smtClean="0"/>
          </a:p>
        </p:txBody>
      </p:sp>
      <p:sp>
        <p:nvSpPr>
          <p:cNvPr id="34" name="TextBox 33"/>
          <p:cNvSpPr txBox="1"/>
          <p:nvPr/>
        </p:nvSpPr>
        <p:spPr>
          <a:xfrm>
            <a:off x="7162800" y="-9525"/>
            <a:ext cx="1971461" cy="738664"/>
          </a:xfrm>
          <a:prstGeom prst="rect">
            <a:avLst/>
          </a:prstGeom>
          <a:solidFill>
            <a:schemeClr val="accent6">
              <a:lumMod val="40000"/>
              <a:lumOff val="60000"/>
            </a:schemeClr>
          </a:solidFill>
          <a:ln w="31750">
            <a:solidFill>
              <a:srgbClr val="FF0000"/>
            </a:solidFill>
          </a:ln>
        </p:spPr>
        <p:txBody>
          <a:bodyPr wrap="square" rtlCol="0">
            <a:spAutoFit/>
          </a:bodyPr>
          <a:lstStyle/>
          <a:p>
            <a:pPr algn="ctr"/>
            <a:r>
              <a:rPr lang="en-US" sz="1400" b="1" dirty="0" smtClean="0"/>
              <a:t>When Random Repeat Printing is checked in previous screens</a:t>
            </a:r>
            <a:endParaRPr lang="en-US" sz="1400" b="1"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6900" y="2447925"/>
            <a:ext cx="1104900" cy="142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75228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3357" y="1295400"/>
            <a:ext cx="6255567" cy="54220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itle 1"/>
          <p:cNvSpPr txBox="1">
            <a:spLocks/>
          </p:cNvSpPr>
          <p:nvPr/>
        </p:nvSpPr>
        <p:spPr>
          <a:xfrm>
            <a:off x="1284327" y="-152400"/>
            <a:ext cx="6259473"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u="sng" dirty="0" smtClean="0"/>
              <a:t>Printing on Laddawn.com</a:t>
            </a:r>
            <a:endParaRPr lang="en-US" sz="4000" u="sng" dirty="0"/>
          </a:p>
        </p:txBody>
      </p:sp>
      <p:cxnSp>
        <p:nvCxnSpPr>
          <p:cNvPr id="12" name="Straight Arrow Connector 11"/>
          <p:cNvCxnSpPr/>
          <p:nvPr/>
        </p:nvCxnSpPr>
        <p:spPr>
          <a:xfrm>
            <a:off x="514764" y="1008191"/>
            <a:ext cx="1066800" cy="6096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7863" y="497800"/>
            <a:ext cx="819327" cy="584775"/>
          </a:xfrm>
          <a:prstGeom prst="rect">
            <a:avLst/>
          </a:prstGeom>
          <a:noFill/>
        </p:spPr>
        <p:txBody>
          <a:bodyPr wrap="none" rtlCol="0">
            <a:spAutoFit/>
          </a:bodyPr>
          <a:lstStyle/>
          <a:p>
            <a:pPr algn="ctr"/>
            <a:r>
              <a:rPr lang="en-US" sz="1600" b="1" dirty="0" smtClean="0"/>
              <a:t>Pop-Up</a:t>
            </a:r>
          </a:p>
          <a:p>
            <a:pPr algn="ctr"/>
            <a:r>
              <a:rPr lang="en-US" sz="1600" b="1" dirty="0" smtClean="0"/>
              <a:t>Layer</a:t>
            </a:r>
            <a:endParaRPr lang="en-US" sz="1600" b="1" dirty="0"/>
          </a:p>
        </p:txBody>
      </p:sp>
      <p:cxnSp>
        <p:nvCxnSpPr>
          <p:cNvPr id="21" name="Straight Arrow Connector 20"/>
          <p:cNvCxnSpPr/>
          <p:nvPr/>
        </p:nvCxnSpPr>
        <p:spPr>
          <a:xfrm flipH="1">
            <a:off x="4991100" y="4495800"/>
            <a:ext cx="2781300" cy="17648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7528429" y="3759875"/>
            <a:ext cx="1605832" cy="2308324"/>
          </a:xfrm>
          <a:prstGeom prst="rect">
            <a:avLst/>
          </a:prstGeom>
          <a:noFill/>
        </p:spPr>
        <p:txBody>
          <a:bodyPr wrap="square" rtlCol="0">
            <a:spAutoFit/>
          </a:bodyPr>
          <a:lstStyle/>
          <a:p>
            <a:pPr algn="ctr"/>
            <a:r>
              <a:rPr lang="en-US" sz="1600" b="1" dirty="0" smtClean="0"/>
              <a:t>Other than image size the only manipulation is the moving of the image box when quoting without an image</a:t>
            </a:r>
            <a:endParaRPr lang="en-US" sz="1600" b="1" dirty="0"/>
          </a:p>
        </p:txBody>
      </p:sp>
      <p:sp>
        <p:nvSpPr>
          <p:cNvPr id="26" name="Left Brace 25"/>
          <p:cNvSpPr/>
          <p:nvPr/>
        </p:nvSpPr>
        <p:spPr>
          <a:xfrm>
            <a:off x="761464" y="2971801"/>
            <a:ext cx="762536" cy="3068450"/>
          </a:xfrm>
          <a:prstGeom prst="leftBrace">
            <a:avLst>
              <a:gd name="adj1" fmla="val 8333"/>
              <a:gd name="adj2" fmla="val 28607"/>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TextBox 31"/>
          <p:cNvSpPr txBox="1"/>
          <p:nvPr/>
        </p:nvSpPr>
        <p:spPr>
          <a:xfrm>
            <a:off x="-36514" y="3352800"/>
            <a:ext cx="1159292" cy="1077218"/>
          </a:xfrm>
          <a:prstGeom prst="rect">
            <a:avLst/>
          </a:prstGeom>
          <a:noFill/>
        </p:spPr>
        <p:txBody>
          <a:bodyPr wrap="none" rtlCol="0">
            <a:spAutoFit/>
          </a:bodyPr>
          <a:lstStyle/>
          <a:p>
            <a:pPr algn="ctr"/>
            <a:r>
              <a:rPr lang="en-US" sz="1600" b="1" dirty="0" smtClean="0"/>
              <a:t>Ruler</a:t>
            </a:r>
          </a:p>
          <a:p>
            <a:pPr algn="ctr"/>
            <a:r>
              <a:rPr lang="en-US" sz="1600" b="1" dirty="0"/>
              <a:t>s</a:t>
            </a:r>
            <a:r>
              <a:rPr lang="en-US" sz="1600" b="1" dirty="0" smtClean="0"/>
              <a:t>caled for</a:t>
            </a:r>
          </a:p>
          <a:p>
            <a:pPr algn="ctr"/>
            <a:r>
              <a:rPr lang="en-US" sz="1600" b="1" dirty="0"/>
              <a:t>b</a:t>
            </a:r>
            <a:r>
              <a:rPr lang="en-US" sz="1600" b="1" dirty="0" smtClean="0"/>
              <a:t>ag </a:t>
            </a:r>
          </a:p>
          <a:p>
            <a:pPr algn="ctr"/>
            <a:r>
              <a:rPr lang="en-US" sz="1600" b="1" dirty="0" smtClean="0"/>
              <a:t>dimensions</a:t>
            </a:r>
            <a:endParaRPr lang="en-US" sz="1600" b="1" dirty="0"/>
          </a:p>
        </p:txBody>
      </p:sp>
      <p:sp>
        <p:nvSpPr>
          <p:cNvPr id="18" name="TextBox 17"/>
          <p:cNvSpPr txBox="1"/>
          <p:nvPr/>
        </p:nvSpPr>
        <p:spPr>
          <a:xfrm>
            <a:off x="914400" y="849868"/>
            <a:ext cx="7010400" cy="369332"/>
          </a:xfrm>
          <a:prstGeom prst="rect">
            <a:avLst/>
          </a:prstGeom>
          <a:solidFill>
            <a:schemeClr val="accent3">
              <a:lumMod val="40000"/>
              <a:lumOff val="60000"/>
            </a:schemeClr>
          </a:solidFill>
          <a:ln w="25400">
            <a:solidFill>
              <a:schemeClr val="tx1"/>
            </a:solidFill>
          </a:ln>
        </p:spPr>
        <p:txBody>
          <a:bodyPr wrap="square" rtlCol="0">
            <a:spAutoFit/>
          </a:bodyPr>
          <a:lstStyle/>
          <a:p>
            <a:pPr algn="ctr"/>
            <a:r>
              <a:rPr lang="en-US" b="1" dirty="0" smtClean="0"/>
              <a:t>Third-Party Image Editor when </a:t>
            </a:r>
            <a:r>
              <a:rPr lang="en-US" b="1" dirty="0" smtClean="0">
                <a:solidFill>
                  <a:srgbClr val="7030A0"/>
                </a:solidFill>
              </a:rPr>
              <a:t>“Quote without an Image” </a:t>
            </a:r>
            <a:r>
              <a:rPr lang="en-US" b="1" dirty="0" smtClean="0"/>
              <a:t>clicked</a:t>
            </a:r>
            <a:endParaRPr lang="en-US" dirty="0" smtClean="0"/>
          </a:p>
        </p:txBody>
      </p:sp>
      <p:cxnSp>
        <p:nvCxnSpPr>
          <p:cNvPr id="8" name="Straight Arrow Connector 7"/>
          <p:cNvCxnSpPr>
            <a:stCxn id="22" idx="1"/>
          </p:cNvCxnSpPr>
          <p:nvPr/>
        </p:nvCxnSpPr>
        <p:spPr>
          <a:xfrm flipH="1">
            <a:off x="4038608" y="1409700"/>
            <a:ext cx="4095504" cy="8763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8134112" y="1117312"/>
            <a:ext cx="847988" cy="584775"/>
          </a:xfrm>
          <a:prstGeom prst="rect">
            <a:avLst/>
          </a:prstGeom>
          <a:noFill/>
        </p:spPr>
        <p:txBody>
          <a:bodyPr wrap="none" rtlCol="0">
            <a:spAutoFit/>
          </a:bodyPr>
          <a:lstStyle/>
          <a:p>
            <a:pPr algn="ctr"/>
            <a:r>
              <a:rPr lang="en-US" sz="1600" b="1" dirty="0" smtClean="0"/>
              <a:t>User </a:t>
            </a:r>
          </a:p>
          <a:p>
            <a:pPr algn="ctr"/>
            <a:r>
              <a:rPr lang="en-US" sz="1600" b="1" dirty="0" smtClean="0"/>
              <a:t>Entered</a:t>
            </a:r>
            <a:endParaRPr lang="en-US" sz="1600" b="1" dirty="0"/>
          </a:p>
        </p:txBody>
      </p:sp>
      <p:cxnSp>
        <p:nvCxnSpPr>
          <p:cNvPr id="27" name="Straight Arrow Connector 26"/>
          <p:cNvCxnSpPr/>
          <p:nvPr/>
        </p:nvCxnSpPr>
        <p:spPr>
          <a:xfrm flipH="1">
            <a:off x="3962400" y="1524000"/>
            <a:ext cx="4095504" cy="11049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8" name="Left Brace 27"/>
          <p:cNvSpPr/>
          <p:nvPr/>
        </p:nvSpPr>
        <p:spPr>
          <a:xfrm>
            <a:off x="2819400" y="3352800"/>
            <a:ext cx="381000" cy="2590800"/>
          </a:xfrm>
          <a:prstGeom prst="lef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TextBox 32"/>
          <p:cNvSpPr txBox="1"/>
          <p:nvPr/>
        </p:nvSpPr>
        <p:spPr>
          <a:xfrm>
            <a:off x="1706462" y="4010561"/>
            <a:ext cx="1417738" cy="1323439"/>
          </a:xfrm>
          <a:prstGeom prst="rect">
            <a:avLst/>
          </a:prstGeom>
          <a:noFill/>
        </p:spPr>
        <p:txBody>
          <a:bodyPr wrap="square" rtlCol="0">
            <a:spAutoFit/>
          </a:bodyPr>
          <a:lstStyle/>
          <a:p>
            <a:pPr algn="ctr"/>
            <a:r>
              <a:rPr lang="en-US" sz="1600" b="1" dirty="0" smtClean="0"/>
              <a:t>Bag template scaled from</a:t>
            </a:r>
          </a:p>
          <a:p>
            <a:pPr algn="ctr"/>
            <a:r>
              <a:rPr lang="en-US" sz="1600" b="1" dirty="0" smtClean="0"/>
              <a:t>variables passed from screen 1</a:t>
            </a:r>
            <a:endParaRPr lang="en-US" sz="1600" b="1" dirty="0"/>
          </a:p>
        </p:txBody>
      </p:sp>
      <p:sp>
        <p:nvSpPr>
          <p:cNvPr id="35" name="TextBox 34"/>
          <p:cNvSpPr txBox="1"/>
          <p:nvPr/>
        </p:nvSpPr>
        <p:spPr>
          <a:xfrm>
            <a:off x="3581400" y="5528846"/>
            <a:ext cx="2590800" cy="338554"/>
          </a:xfrm>
          <a:prstGeom prst="rect">
            <a:avLst/>
          </a:prstGeom>
          <a:noFill/>
        </p:spPr>
        <p:txBody>
          <a:bodyPr wrap="square" rtlCol="0">
            <a:spAutoFit/>
          </a:bodyPr>
          <a:lstStyle/>
          <a:p>
            <a:pPr algn="ctr"/>
            <a:r>
              <a:rPr lang="en-US" sz="1600" b="1" dirty="0" smtClean="0"/>
              <a:t>Images Sized from above</a:t>
            </a:r>
          </a:p>
        </p:txBody>
      </p:sp>
      <p:cxnSp>
        <p:nvCxnSpPr>
          <p:cNvPr id="38" name="Elbow Connector 37"/>
          <p:cNvCxnSpPr/>
          <p:nvPr/>
        </p:nvCxnSpPr>
        <p:spPr>
          <a:xfrm rot="16200000" flipV="1">
            <a:off x="2796145" y="3744647"/>
            <a:ext cx="2891135" cy="1015817"/>
          </a:xfrm>
          <a:prstGeom prst="bentConnector3">
            <a:avLst>
              <a:gd name="adj1" fmla="val -7325"/>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flipV="1">
            <a:off x="1122778" y="6248400"/>
            <a:ext cx="2915832" cy="1524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76200" y="4876800"/>
            <a:ext cx="1482221" cy="2062103"/>
          </a:xfrm>
          <a:prstGeom prst="rect">
            <a:avLst/>
          </a:prstGeom>
          <a:noFill/>
        </p:spPr>
        <p:txBody>
          <a:bodyPr wrap="square" rtlCol="0">
            <a:spAutoFit/>
          </a:bodyPr>
          <a:lstStyle/>
          <a:p>
            <a:pPr algn="ctr"/>
            <a:r>
              <a:rPr lang="en-US" sz="1600" b="1" dirty="0" smtClean="0"/>
              <a:t>After I click “Continue” nothing is saved. Price is calculated based on bag size and user entered fields.</a:t>
            </a:r>
            <a:endParaRPr lang="en-US" sz="1600" b="1" dirty="0"/>
          </a:p>
        </p:txBody>
      </p:sp>
      <p:cxnSp>
        <p:nvCxnSpPr>
          <p:cNvPr id="30" name="Straight Arrow Connector 29"/>
          <p:cNvCxnSpPr/>
          <p:nvPr/>
        </p:nvCxnSpPr>
        <p:spPr>
          <a:xfrm flipH="1">
            <a:off x="5415020" y="1510397"/>
            <a:ext cx="2738380" cy="85180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7162800" y="-9525"/>
            <a:ext cx="1971461" cy="738664"/>
          </a:xfrm>
          <a:prstGeom prst="rect">
            <a:avLst/>
          </a:prstGeom>
          <a:solidFill>
            <a:schemeClr val="accent6">
              <a:lumMod val="40000"/>
              <a:lumOff val="60000"/>
            </a:schemeClr>
          </a:solidFill>
          <a:ln w="31750">
            <a:solidFill>
              <a:srgbClr val="FF0000"/>
            </a:solidFill>
          </a:ln>
        </p:spPr>
        <p:txBody>
          <a:bodyPr wrap="square" rtlCol="0">
            <a:spAutoFit/>
          </a:bodyPr>
          <a:lstStyle/>
          <a:p>
            <a:pPr algn="ctr"/>
            <a:r>
              <a:rPr lang="en-US" sz="1400" b="1" dirty="0" smtClean="0"/>
              <a:t>When Random Repeat Printing is checked in previous screens</a:t>
            </a:r>
            <a:endParaRPr lang="en-US" sz="1400" b="1" dirty="0"/>
          </a:p>
        </p:txBody>
      </p:sp>
      <p:cxnSp>
        <p:nvCxnSpPr>
          <p:cNvPr id="36" name="Straight Arrow Connector 35"/>
          <p:cNvCxnSpPr/>
          <p:nvPr/>
        </p:nvCxnSpPr>
        <p:spPr>
          <a:xfrm flipH="1">
            <a:off x="5567420" y="1617791"/>
            <a:ext cx="2738380" cy="953959"/>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9" name="Right Brace 38"/>
          <p:cNvSpPr/>
          <p:nvPr/>
        </p:nvSpPr>
        <p:spPr>
          <a:xfrm>
            <a:off x="4876800" y="4252555"/>
            <a:ext cx="228600" cy="243245"/>
          </a:xfrm>
          <a:prstGeom prst="righ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TextBox 42"/>
          <p:cNvSpPr txBox="1"/>
          <p:nvPr/>
        </p:nvSpPr>
        <p:spPr>
          <a:xfrm>
            <a:off x="5819832" y="3714050"/>
            <a:ext cx="1419168" cy="584775"/>
          </a:xfrm>
          <a:prstGeom prst="rect">
            <a:avLst/>
          </a:prstGeom>
          <a:noFill/>
        </p:spPr>
        <p:txBody>
          <a:bodyPr wrap="square" rtlCol="0">
            <a:spAutoFit/>
          </a:bodyPr>
          <a:lstStyle/>
          <a:p>
            <a:pPr algn="ctr"/>
            <a:r>
              <a:rPr lang="en-US" sz="1600" b="1" dirty="0" smtClean="0"/>
              <a:t>Spacing sized from above</a:t>
            </a:r>
          </a:p>
        </p:txBody>
      </p:sp>
      <p:cxnSp>
        <p:nvCxnSpPr>
          <p:cNvPr id="42" name="Straight Arrow Connector 41"/>
          <p:cNvCxnSpPr/>
          <p:nvPr/>
        </p:nvCxnSpPr>
        <p:spPr>
          <a:xfrm flipH="1" flipV="1">
            <a:off x="5415020" y="2806987"/>
            <a:ext cx="966730" cy="90706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flipH="1">
            <a:off x="5105400" y="4010561"/>
            <a:ext cx="792985" cy="363616"/>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6900" y="2447925"/>
            <a:ext cx="1104900" cy="142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988289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284327" y="-152400"/>
            <a:ext cx="6259473"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u="sng" dirty="0" smtClean="0"/>
              <a:t>Printing on Laddawn.com</a:t>
            </a:r>
            <a:endParaRPr lang="en-US" sz="4000" u="sng" dirty="0"/>
          </a:p>
        </p:txBody>
      </p:sp>
      <p:sp>
        <p:nvSpPr>
          <p:cNvPr id="7" name="TextBox 6"/>
          <p:cNvSpPr txBox="1"/>
          <p:nvPr/>
        </p:nvSpPr>
        <p:spPr>
          <a:xfrm>
            <a:off x="1873967" y="790188"/>
            <a:ext cx="5053543" cy="369332"/>
          </a:xfrm>
          <a:prstGeom prst="rect">
            <a:avLst/>
          </a:prstGeom>
          <a:solidFill>
            <a:schemeClr val="accent3">
              <a:lumMod val="40000"/>
              <a:lumOff val="60000"/>
            </a:schemeClr>
          </a:solidFill>
          <a:ln w="25400">
            <a:solidFill>
              <a:schemeClr val="tx1"/>
            </a:solidFill>
          </a:ln>
        </p:spPr>
        <p:txBody>
          <a:bodyPr wrap="square" rtlCol="0">
            <a:spAutoFit/>
          </a:bodyPr>
          <a:lstStyle/>
          <a:p>
            <a:pPr algn="ctr"/>
            <a:r>
              <a:rPr lang="en-US" b="1" dirty="0" smtClean="0"/>
              <a:t>Current Random Repeat Printing Screen </a:t>
            </a:r>
            <a:endParaRPr lang="en-US" dirty="0" smtClean="0"/>
          </a:p>
        </p:txBody>
      </p:sp>
      <p:sp>
        <p:nvSpPr>
          <p:cNvPr id="3" name="Rectangle 2"/>
          <p:cNvSpPr/>
          <p:nvPr/>
        </p:nvSpPr>
        <p:spPr>
          <a:xfrm>
            <a:off x="2438400" y="5222500"/>
            <a:ext cx="4191000" cy="16355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1887291" y="790188"/>
            <a:ext cx="5053543" cy="369332"/>
          </a:xfrm>
          <a:prstGeom prst="rect">
            <a:avLst/>
          </a:prstGeom>
          <a:solidFill>
            <a:schemeClr val="accent3">
              <a:lumMod val="40000"/>
              <a:lumOff val="60000"/>
            </a:schemeClr>
          </a:solidFill>
          <a:ln w="25400">
            <a:solidFill>
              <a:schemeClr val="tx1"/>
            </a:solidFill>
          </a:ln>
        </p:spPr>
        <p:txBody>
          <a:bodyPr wrap="square" rtlCol="0">
            <a:spAutoFit/>
          </a:bodyPr>
          <a:lstStyle/>
          <a:p>
            <a:pPr algn="ctr"/>
            <a:r>
              <a:rPr lang="en-US" b="1" dirty="0" smtClean="0"/>
              <a:t>Screen Shot</a:t>
            </a:r>
            <a:endParaRPr lang="en-US" dirty="0" smtClean="0"/>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2442" y="1725036"/>
            <a:ext cx="5456592" cy="48529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8" name="Straight Arrow Connector 7"/>
          <p:cNvCxnSpPr/>
          <p:nvPr/>
        </p:nvCxnSpPr>
        <p:spPr>
          <a:xfrm flipH="1">
            <a:off x="4724400" y="5943600"/>
            <a:ext cx="2667000" cy="2286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7239000" y="5569803"/>
            <a:ext cx="1293752" cy="830997"/>
          </a:xfrm>
          <a:prstGeom prst="rect">
            <a:avLst/>
          </a:prstGeom>
          <a:noFill/>
        </p:spPr>
        <p:txBody>
          <a:bodyPr wrap="square" rtlCol="0">
            <a:spAutoFit/>
          </a:bodyPr>
          <a:lstStyle/>
          <a:p>
            <a:pPr algn="ctr"/>
            <a:r>
              <a:rPr lang="en-US" sz="1600" b="1" dirty="0" smtClean="0"/>
              <a:t>Click “Find” to get the quote</a:t>
            </a:r>
            <a:endParaRPr lang="en-US" sz="1600" b="1" dirty="0"/>
          </a:p>
        </p:txBody>
      </p:sp>
      <p:sp>
        <p:nvSpPr>
          <p:cNvPr id="2" name="Left Brace 1"/>
          <p:cNvSpPr/>
          <p:nvPr/>
        </p:nvSpPr>
        <p:spPr>
          <a:xfrm>
            <a:off x="1284327" y="4648200"/>
            <a:ext cx="773074" cy="304800"/>
          </a:xfrm>
          <a:prstGeom prst="lef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76200" y="3733800"/>
            <a:ext cx="1293752" cy="2308324"/>
          </a:xfrm>
          <a:prstGeom prst="rect">
            <a:avLst/>
          </a:prstGeom>
          <a:noFill/>
        </p:spPr>
        <p:txBody>
          <a:bodyPr wrap="square" rtlCol="0">
            <a:spAutoFit/>
          </a:bodyPr>
          <a:lstStyle/>
          <a:p>
            <a:pPr algn="ctr"/>
            <a:r>
              <a:rPr lang="en-US" sz="1600" b="1" dirty="0" smtClean="0"/>
              <a:t>This screen is the same regardless of which radio button is triggered from the previous screens</a:t>
            </a:r>
            <a:endParaRPr lang="en-US" sz="1600" b="1"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5050" y="5638800"/>
            <a:ext cx="1047750" cy="142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Box 12"/>
          <p:cNvSpPr txBox="1"/>
          <p:nvPr/>
        </p:nvSpPr>
        <p:spPr>
          <a:xfrm>
            <a:off x="4538662" y="5105400"/>
            <a:ext cx="2031325" cy="253916"/>
          </a:xfrm>
          <a:prstGeom prst="rect">
            <a:avLst/>
          </a:prstGeom>
          <a:noFill/>
        </p:spPr>
        <p:txBody>
          <a:bodyPr wrap="none" rtlCol="0">
            <a:spAutoFit/>
          </a:bodyPr>
          <a:lstStyle/>
          <a:p>
            <a:r>
              <a:rPr lang="en-US" sz="1050" dirty="0" smtClean="0">
                <a:solidFill>
                  <a:schemeClr val="tx1">
                    <a:lumMod val="50000"/>
                    <a:lumOff val="50000"/>
                  </a:schemeClr>
                </a:solidFill>
              </a:rPr>
              <a:t>Inches between image repeats - 3</a:t>
            </a:r>
            <a:endParaRPr lang="en-US" sz="1050" dirty="0">
              <a:solidFill>
                <a:schemeClr val="tx1">
                  <a:lumMod val="50000"/>
                  <a:lumOff val="50000"/>
                </a:schemeClr>
              </a:solidFill>
            </a:endParaRPr>
          </a:p>
        </p:txBody>
      </p:sp>
      <p:sp>
        <p:nvSpPr>
          <p:cNvPr id="14" name="TextBox 13"/>
          <p:cNvSpPr txBox="1"/>
          <p:nvPr/>
        </p:nvSpPr>
        <p:spPr>
          <a:xfrm>
            <a:off x="7365939" y="4282098"/>
            <a:ext cx="1676400" cy="1077218"/>
          </a:xfrm>
          <a:prstGeom prst="rect">
            <a:avLst/>
          </a:prstGeom>
          <a:noFill/>
        </p:spPr>
        <p:txBody>
          <a:bodyPr wrap="square" rtlCol="0">
            <a:spAutoFit/>
          </a:bodyPr>
          <a:lstStyle/>
          <a:p>
            <a:pPr algn="ctr"/>
            <a:r>
              <a:rPr lang="en-US" sz="1600" b="1" dirty="0" smtClean="0"/>
              <a:t>Only shows when Random Repeat radio button clicked</a:t>
            </a:r>
            <a:endParaRPr lang="en-US" sz="1600" b="1" dirty="0"/>
          </a:p>
        </p:txBody>
      </p:sp>
      <p:cxnSp>
        <p:nvCxnSpPr>
          <p:cNvPr id="9" name="Straight Arrow Connector 8"/>
          <p:cNvCxnSpPr>
            <a:stCxn id="14" idx="1"/>
          </p:cNvCxnSpPr>
          <p:nvPr/>
        </p:nvCxnSpPr>
        <p:spPr>
          <a:xfrm flipH="1">
            <a:off x="6569987" y="4820707"/>
            <a:ext cx="795952" cy="411651"/>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239000" y="1917918"/>
            <a:ext cx="1803338" cy="1815882"/>
          </a:xfrm>
          <a:prstGeom prst="rect">
            <a:avLst/>
          </a:prstGeom>
          <a:noFill/>
        </p:spPr>
        <p:txBody>
          <a:bodyPr wrap="square" rtlCol="0">
            <a:spAutoFit/>
          </a:bodyPr>
          <a:lstStyle/>
          <a:p>
            <a:pPr algn="ctr"/>
            <a:r>
              <a:rPr lang="en-US" sz="1600" b="1" dirty="0" smtClean="0"/>
              <a:t>Click “Edit” to go back to the image editor and  change height, width, # colors, and repeat inches of the image</a:t>
            </a:r>
            <a:endParaRPr lang="en-US" sz="1600" b="1" dirty="0"/>
          </a:p>
        </p:txBody>
      </p:sp>
      <p:cxnSp>
        <p:nvCxnSpPr>
          <p:cNvPr id="16" name="Straight Arrow Connector 15"/>
          <p:cNvCxnSpPr/>
          <p:nvPr/>
        </p:nvCxnSpPr>
        <p:spPr>
          <a:xfrm flipH="1">
            <a:off x="6248400" y="3276600"/>
            <a:ext cx="990600" cy="874929"/>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1797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284327" y="-152400"/>
            <a:ext cx="6259473"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u="sng" dirty="0" smtClean="0"/>
              <a:t>Printing on Laddawn.com</a:t>
            </a:r>
            <a:endParaRPr lang="en-US" sz="4000" u="sng" dirty="0"/>
          </a:p>
        </p:txBody>
      </p:sp>
      <p:sp>
        <p:nvSpPr>
          <p:cNvPr id="7" name="TextBox 6"/>
          <p:cNvSpPr txBox="1"/>
          <p:nvPr/>
        </p:nvSpPr>
        <p:spPr>
          <a:xfrm>
            <a:off x="1873967" y="790188"/>
            <a:ext cx="5053543" cy="369332"/>
          </a:xfrm>
          <a:prstGeom prst="rect">
            <a:avLst/>
          </a:prstGeom>
          <a:solidFill>
            <a:schemeClr val="accent3">
              <a:lumMod val="40000"/>
              <a:lumOff val="60000"/>
            </a:schemeClr>
          </a:solidFill>
          <a:ln w="25400">
            <a:solidFill>
              <a:schemeClr val="tx1"/>
            </a:solidFill>
          </a:ln>
        </p:spPr>
        <p:txBody>
          <a:bodyPr wrap="square" rtlCol="0">
            <a:spAutoFit/>
          </a:bodyPr>
          <a:lstStyle/>
          <a:p>
            <a:pPr algn="ctr"/>
            <a:r>
              <a:rPr lang="en-US" b="1" dirty="0" smtClean="0"/>
              <a:t>Current Random Repeat Printing Screen </a:t>
            </a:r>
            <a:endParaRPr lang="en-US" dirty="0" smtClean="0"/>
          </a:p>
        </p:txBody>
      </p:sp>
      <p:sp>
        <p:nvSpPr>
          <p:cNvPr id="3" name="Rectangle 2"/>
          <p:cNvSpPr/>
          <p:nvPr/>
        </p:nvSpPr>
        <p:spPr>
          <a:xfrm>
            <a:off x="2438400" y="5222500"/>
            <a:ext cx="4191000" cy="16355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1887291" y="790188"/>
            <a:ext cx="5053543" cy="369332"/>
          </a:xfrm>
          <a:prstGeom prst="rect">
            <a:avLst/>
          </a:prstGeom>
          <a:solidFill>
            <a:schemeClr val="accent3">
              <a:lumMod val="40000"/>
              <a:lumOff val="60000"/>
            </a:schemeClr>
          </a:solidFill>
          <a:ln w="25400">
            <a:solidFill>
              <a:schemeClr val="tx1"/>
            </a:solidFill>
          </a:ln>
        </p:spPr>
        <p:txBody>
          <a:bodyPr wrap="square" rtlCol="0">
            <a:spAutoFit/>
          </a:bodyPr>
          <a:lstStyle/>
          <a:p>
            <a:pPr algn="ctr"/>
            <a:r>
              <a:rPr lang="en-US" b="1" dirty="0" smtClean="0"/>
              <a:t>Screen Shot</a:t>
            </a:r>
            <a:endParaRPr lang="en-US" dirty="0" smtClean="0"/>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2442" y="1725036"/>
            <a:ext cx="5456592" cy="48529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8" name="Straight Arrow Connector 7"/>
          <p:cNvCxnSpPr/>
          <p:nvPr/>
        </p:nvCxnSpPr>
        <p:spPr>
          <a:xfrm flipH="1">
            <a:off x="4724402" y="5964451"/>
            <a:ext cx="2590798" cy="207749"/>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7179559" y="5722203"/>
            <a:ext cx="1293752" cy="830997"/>
          </a:xfrm>
          <a:prstGeom prst="rect">
            <a:avLst/>
          </a:prstGeom>
          <a:noFill/>
        </p:spPr>
        <p:txBody>
          <a:bodyPr wrap="square" rtlCol="0">
            <a:spAutoFit/>
          </a:bodyPr>
          <a:lstStyle/>
          <a:p>
            <a:pPr algn="ctr"/>
            <a:r>
              <a:rPr lang="en-US" sz="1600" b="1" dirty="0" smtClean="0"/>
              <a:t>Click “Find” to get the quote</a:t>
            </a:r>
            <a:endParaRPr lang="en-US" sz="1600" b="1" dirty="0"/>
          </a:p>
        </p:txBody>
      </p:sp>
      <p:sp>
        <p:nvSpPr>
          <p:cNvPr id="2" name="Left Brace 1"/>
          <p:cNvSpPr/>
          <p:nvPr/>
        </p:nvSpPr>
        <p:spPr>
          <a:xfrm>
            <a:off x="1284327" y="4648200"/>
            <a:ext cx="773074" cy="304800"/>
          </a:xfrm>
          <a:prstGeom prst="lef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76200" y="3733800"/>
            <a:ext cx="1293752" cy="2308324"/>
          </a:xfrm>
          <a:prstGeom prst="rect">
            <a:avLst/>
          </a:prstGeom>
          <a:noFill/>
        </p:spPr>
        <p:txBody>
          <a:bodyPr wrap="square" rtlCol="0">
            <a:spAutoFit/>
          </a:bodyPr>
          <a:lstStyle/>
          <a:p>
            <a:pPr algn="ctr"/>
            <a:r>
              <a:rPr lang="en-US" sz="1600" b="1" dirty="0" smtClean="0"/>
              <a:t>This screen is the same regardless of which radio button is triggered from the previous screens</a:t>
            </a:r>
            <a:endParaRPr lang="en-US" sz="1600" b="1"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5050" y="5638800"/>
            <a:ext cx="1047750" cy="142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6019800" y="4151529"/>
            <a:ext cx="342900" cy="2680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538662" y="5156284"/>
            <a:ext cx="2031325" cy="253916"/>
          </a:xfrm>
          <a:prstGeom prst="rect">
            <a:avLst/>
          </a:prstGeom>
          <a:noFill/>
        </p:spPr>
        <p:txBody>
          <a:bodyPr wrap="none" rtlCol="0">
            <a:spAutoFit/>
          </a:bodyPr>
          <a:lstStyle/>
          <a:p>
            <a:r>
              <a:rPr lang="en-US" sz="1050" dirty="0" smtClean="0">
                <a:solidFill>
                  <a:schemeClr val="tx1">
                    <a:lumMod val="50000"/>
                    <a:lumOff val="50000"/>
                  </a:schemeClr>
                </a:solidFill>
              </a:rPr>
              <a:t>Inches between image repeats - 3</a:t>
            </a:r>
            <a:endParaRPr lang="en-US" sz="1050" dirty="0">
              <a:solidFill>
                <a:schemeClr val="tx1">
                  <a:lumMod val="50000"/>
                  <a:lumOff val="50000"/>
                </a:schemeClr>
              </a:solidFill>
            </a:endParaRPr>
          </a:p>
        </p:txBody>
      </p:sp>
      <p:cxnSp>
        <p:nvCxnSpPr>
          <p:cNvPr id="16" name="Straight Arrow Connector 15"/>
          <p:cNvCxnSpPr>
            <a:endCxn id="6" idx="3"/>
          </p:cNvCxnSpPr>
          <p:nvPr/>
        </p:nvCxnSpPr>
        <p:spPr>
          <a:xfrm flipH="1">
            <a:off x="6569987" y="4965721"/>
            <a:ext cx="973813" cy="317521"/>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7315200" y="4419600"/>
            <a:ext cx="1676400" cy="1077218"/>
          </a:xfrm>
          <a:prstGeom prst="rect">
            <a:avLst/>
          </a:prstGeom>
          <a:noFill/>
        </p:spPr>
        <p:txBody>
          <a:bodyPr wrap="square" rtlCol="0">
            <a:spAutoFit/>
          </a:bodyPr>
          <a:lstStyle/>
          <a:p>
            <a:pPr algn="ctr"/>
            <a:r>
              <a:rPr lang="en-US" sz="1600" b="1" dirty="0" smtClean="0"/>
              <a:t>Only shows when Random Repeat radio button clicked</a:t>
            </a:r>
            <a:endParaRPr lang="en-US" sz="1600" b="1" dirty="0"/>
          </a:p>
        </p:txBody>
      </p:sp>
      <p:cxnSp>
        <p:nvCxnSpPr>
          <p:cNvPr id="23" name="Straight Arrow Connector 22"/>
          <p:cNvCxnSpPr/>
          <p:nvPr/>
        </p:nvCxnSpPr>
        <p:spPr>
          <a:xfrm flipH="1">
            <a:off x="5554324" y="3733800"/>
            <a:ext cx="2599076" cy="760629"/>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a:off x="5554324" y="3733800"/>
            <a:ext cx="2599076" cy="9144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a:off x="5706724" y="3733800"/>
            <a:ext cx="2446676" cy="115416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H="1">
            <a:off x="6362700" y="3733800"/>
            <a:ext cx="1790700" cy="142248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7924800" y="3200400"/>
            <a:ext cx="1219200" cy="830997"/>
          </a:xfrm>
          <a:prstGeom prst="rect">
            <a:avLst/>
          </a:prstGeom>
          <a:noFill/>
        </p:spPr>
        <p:txBody>
          <a:bodyPr wrap="square" rtlCol="0">
            <a:spAutoFit/>
          </a:bodyPr>
          <a:lstStyle/>
          <a:p>
            <a:pPr algn="ctr"/>
            <a:r>
              <a:rPr lang="en-US" sz="1600" b="1" dirty="0" smtClean="0"/>
              <a:t>User Entered and Modifiable</a:t>
            </a:r>
            <a:endParaRPr lang="en-US" sz="1600" b="1" dirty="0"/>
          </a:p>
        </p:txBody>
      </p:sp>
    </p:spTree>
    <p:extLst>
      <p:ext uri="{BB962C8B-B14F-4D97-AF65-F5344CB8AC3E}">
        <p14:creationId xmlns:p14="http://schemas.microsoft.com/office/powerpoint/2010/main" val="13212701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284327" y="-152400"/>
            <a:ext cx="6259473"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u="sng" dirty="0" smtClean="0"/>
              <a:t>Printing on Laddawn.com</a:t>
            </a:r>
            <a:endParaRPr lang="en-US" sz="4000" u="sng" dirty="0"/>
          </a:p>
        </p:txBody>
      </p:sp>
      <p:sp>
        <p:nvSpPr>
          <p:cNvPr id="7" name="TextBox 6"/>
          <p:cNvSpPr txBox="1"/>
          <p:nvPr/>
        </p:nvSpPr>
        <p:spPr>
          <a:xfrm>
            <a:off x="838200" y="790188"/>
            <a:ext cx="7619999" cy="369332"/>
          </a:xfrm>
          <a:prstGeom prst="rect">
            <a:avLst/>
          </a:prstGeom>
          <a:solidFill>
            <a:schemeClr val="accent3">
              <a:lumMod val="40000"/>
              <a:lumOff val="60000"/>
            </a:schemeClr>
          </a:solidFill>
          <a:ln w="25400">
            <a:solidFill>
              <a:schemeClr val="tx1"/>
            </a:solidFill>
          </a:ln>
        </p:spPr>
        <p:txBody>
          <a:bodyPr wrap="square" rtlCol="0">
            <a:spAutoFit/>
          </a:bodyPr>
          <a:lstStyle/>
          <a:p>
            <a:pPr algn="ctr"/>
            <a:r>
              <a:rPr lang="en-US" b="1" dirty="0" smtClean="0"/>
              <a:t>What we want a Laddawn.com user to do with an image?</a:t>
            </a:r>
            <a:endParaRPr lang="en-US" dirty="0" smtClean="0"/>
          </a:p>
        </p:txBody>
      </p:sp>
      <p:sp>
        <p:nvSpPr>
          <p:cNvPr id="2" name="TextBox 1"/>
          <p:cNvSpPr txBox="1"/>
          <p:nvPr/>
        </p:nvSpPr>
        <p:spPr>
          <a:xfrm>
            <a:off x="2473403" y="1143000"/>
            <a:ext cx="4288802" cy="2369880"/>
          </a:xfrm>
          <a:prstGeom prst="rect">
            <a:avLst/>
          </a:prstGeom>
          <a:noFill/>
        </p:spPr>
        <p:txBody>
          <a:bodyPr wrap="none" rtlCol="0">
            <a:spAutoFit/>
          </a:bodyPr>
          <a:lstStyle/>
          <a:p>
            <a:pPr algn="ctr"/>
            <a:r>
              <a:rPr lang="en-US" b="1" dirty="0" smtClean="0"/>
              <a:t>● Upload the image</a:t>
            </a:r>
          </a:p>
          <a:p>
            <a:pPr algn="ctr"/>
            <a:endParaRPr lang="en-US" sz="800" b="1" dirty="0" smtClean="0"/>
          </a:p>
          <a:p>
            <a:pPr algn="ctr"/>
            <a:r>
              <a:rPr lang="en-US" b="1" dirty="0"/>
              <a:t>● Detect the quality of the </a:t>
            </a:r>
            <a:r>
              <a:rPr lang="en-US" b="1" dirty="0" smtClean="0"/>
              <a:t>image</a:t>
            </a:r>
          </a:p>
          <a:p>
            <a:pPr algn="ctr"/>
            <a:endParaRPr lang="en-US" sz="800" b="1" dirty="0" smtClean="0"/>
          </a:p>
          <a:p>
            <a:pPr algn="ctr"/>
            <a:r>
              <a:rPr lang="en-US" b="1" dirty="0" smtClean="0"/>
              <a:t>● </a:t>
            </a:r>
            <a:r>
              <a:rPr lang="en-US" b="1" dirty="0"/>
              <a:t>Place </a:t>
            </a:r>
            <a:r>
              <a:rPr lang="en-US" b="1" dirty="0" smtClean="0"/>
              <a:t>the </a:t>
            </a:r>
            <a:r>
              <a:rPr lang="en-US" b="1" dirty="0"/>
              <a:t>image on a correctly scaled </a:t>
            </a:r>
            <a:r>
              <a:rPr lang="en-US" b="1" dirty="0" smtClean="0"/>
              <a:t>bag</a:t>
            </a:r>
          </a:p>
          <a:p>
            <a:pPr algn="ctr"/>
            <a:endParaRPr lang="en-US" sz="800" b="1" dirty="0" smtClean="0"/>
          </a:p>
          <a:p>
            <a:pPr algn="ctr"/>
            <a:r>
              <a:rPr lang="en-US" b="1" dirty="0"/>
              <a:t>● Orient </a:t>
            </a:r>
            <a:r>
              <a:rPr lang="en-US" b="1" dirty="0" smtClean="0"/>
              <a:t>the image</a:t>
            </a:r>
          </a:p>
          <a:p>
            <a:pPr algn="ctr"/>
            <a:endParaRPr lang="en-US" sz="800" b="1" dirty="0"/>
          </a:p>
          <a:p>
            <a:pPr algn="ctr"/>
            <a:r>
              <a:rPr lang="en-US" b="1" dirty="0" smtClean="0"/>
              <a:t>● Manipulate the image</a:t>
            </a:r>
          </a:p>
          <a:p>
            <a:pPr algn="ctr"/>
            <a:endParaRPr lang="en-US" sz="800" b="1" dirty="0" smtClean="0"/>
          </a:p>
          <a:p>
            <a:pPr algn="ctr"/>
            <a:r>
              <a:rPr lang="en-US" b="1" dirty="0" smtClean="0"/>
              <a:t>● “Create” a new image</a:t>
            </a:r>
          </a:p>
        </p:txBody>
      </p:sp>
      <p:sp>
        <p:nvSpPr>
          <p:cNvPr id="8" name="TextBox 7"/>
          <p:cNvSpPr txBox="1"/>
          <p:nvPr/>
        </p:nvSpPr>
        <p:spPr>
          <a:xfrm>
            <a:off x="838201" y="3581400"/>
            <a:ext cx="7619998" cy="369332"/>
          </a:xfrm>
          <a:prstGeom prst="rect">
            <a:avLst/>
          </a:prstGeom>
          <a:solidFill>
            <a:schemeClr val="accent1">
              <a:lumMod val="40000"/>
              <a:lumOff val="60000"/>
            </a:schemeClr>
          </a:solidFill>
          <a:ln w="25400">
            <a:solidFill>
              <a:schemeClr val="tx1"/>
            </a:solidFill>
          </a:ln>
        </p:spPr>
        <p:txBody>
          <a:bodyPr wrap="square" rtlCol="0">
            <a:spAutoFit/>
          </a:bodyPr>
          <a:lstStyle/>
          <a:p>
            <a:pPr algn="ctr"/>
            <a:r>
              <a:rPr lang="en-US" b="1" dirty="0" smtClean="0"/>
              <a:t>What we want as </a:t>
            </a:r>
            <a:r>
              <a:rPr lang="en-US" b="1" dirty="0" smtClean="0">
                <a:solidFill>
                  <a:srgbClr val="7030A0"/>
                </a:solidFill>
              </a:rPr>
              <a:t>“Outputs” </a:t>
            </a:r>
            <a:r>
              <a:rPr lang="en-US" b="1" dirty="0" smtClean="0"/>
              <a:t>once the Laddawn.com user has finished work</a:t>
            </a:r>
            <a:endParaRPr lang="en-US" dirty="0" smtClean="0"/>
          </a:p>
        </p:txBody>
      </p:sp>
      <p:sp>
        <p:nvSpPr>
          <p:cNvPr id="11" name="TextBox 10"/>
          <p:cNvSpPr txBox="1"/>
          <p:nvPr/>
        </p:nvSpPr>
        <p:spPr>
          <a:xfrm>
            <a:off x="838201" y="4027944"/>
            <a:ext cx="7619998" cy="2677656"/>
          </a:xfrm>
          <a:prstGeom prst="rect">
            <a:avLst/>
          </a:prstGeom>
          <a:noFill/>
        </p:spPr>
        <p:txBody>
          <a:bodyPr wrap="square" rtlCol="0">
            <a:spAutoFit/>
          </a:bodyPr>
          <a:lstStyle/>
          <a:p>
            <a:pPr algn="ctr"/>
            <a:r>
              <a:rPr lang="en-US" b="1" dirty="0" smtClean="0"/>
              <a:t>● Parameters of the image</a:t>
            </a:r>
          </a:p>
          <a:p>
            <a:pPr marL="742950" lvl="1" indent="-285750" algn="ctr">
              <a:buFontTx/>
              <a:buChar char="-"/>
            </a:pPr>
            <a:r>
              <a:rPr lang="en-US" sz="1400" b="1" dirty="0" smtClean="0"/>
              <a:t>Size of the image</a:t>
            </a:r>
          </a:p>
          <a:p>
            <a:pPr marL="742950" lvl="1" indent="-285750" algn="ctr">
              <a:buFontTx/>
              <a:buChar char="-"/>
            </a:pPr>
            <a:r>
              <a:rPr lang="en-US" sz="1400" b="1" dirty="0" smtClean="0"/>
              <a:t>Percentage of Coverage</a:t>
            </a:r>
          </a:p>
          <a:p>
            <a:pPr marL="742950" lvl="1" indent="-285750" algn="ctr">
              <a:buFontTx/>
              <a:buChar char="-"/>
            </a:pPr>
            <a:r>
              <a:rPr lang="en-US" sz="1400" b="1" dirty="0" smtClean="0"/>
              <a:t>Number of Colors</a:t>
            </a:r>
          </a:p>
          <a:p>
            <a:pPr marL="742950" lvl="1" indent="-285750" algn="ctr">
              <a:buFontTx/>
              <a:buChar char="-"/>
            </a:pPr>
            <a:endParaRPr lang="en-US" sz="800" b="1" dirty="0" smtClean="0"/>
          </a:p>
          <a:p>
            <a:pPr algn="ctr"/>
            <a:r>
              <a:rPr lang="en-US" b="1" dirty="0" smtClean="0"/>
              <a:t>● A </a:t>
            </a:r>
            <a:r>
              <a:rPr lang="en-US" b="1" dirty="0"/>
              <a:t>h</a:t>
            </a:r>
            <a:r>
              <a:rPr lang="en-US" b="1" dirty="0" smtClean="0"/>
              <a:t>igh quality image file suitable for production of a print plate </a:t>
            </a:r>
          </a:p>
          <a:p>
            <a:pPr marL="285750" indent="-285750" algn="ctr">
              <a:buFontTx/>
              <a:buChar char="-"/>
            </a:pPr>
            <a:r>
              <a:rPr lang="en-US" sz="1400" b="1" dirty="0" smtClean="0"/>
              <a:t>Identified by sales </a:t>
            </a:r>
            <a:r>
              <a:rPr lang="en-US" sz="1400" b="1" dirty="0"/>
              <a:t>o</a:t>
            </a:r>
            <a:r>
              <a:rPr lang="en-US" sz="1400" b="1" dirty="0" smtClean="0"/>
              <a:t>rg and </a:t>
            </a:r>
            <a:r>
              <a:rPr lang="en-US" sz="1400" b="1" dirty="0"/>
              <a:t>i</a:t>
            </a:r>
            <a:r>
              <a:rPr lang="en-US" sz="1400" b="1" dirty="0" smtClean="0"/>
              <a:t>mage </a:t>
            </a:r>
            <a:r>
              <a:rPr lang="en-US" sz="1400" b="1" dirty="0"/>
              <a:t>n</a:t>
            </a:r>
            <a:r>
              <a:rPr lang="en-US" sz="1400" b="1" dirty="0" smtClean="0"/>
              <a:t>ame</a:t>
            </a:r>
          </a:p>
          <a:p>
            <a:pPr marL="285750" indent="-285750" algn="ctr">
              <a:buFontTx/>
              <a:buChar char="-"/>
            </a:pPr>
            <a:r>
              <a:rPr lang="en-US" sz="1400" b="1" dirty="0" smtClean="0"/>
              <a:t>A vector image</a:t>
            </a:r>
          </a:p>
          <a:p>
            <a:pPr marL="285750" indent="-285750" algn="ctr">
              <a:buFontTx/>
              <a:buChar char="-"/>
            </a:pPr>
            <a:r>
              <a:rPr lang="en-US" sz="1400" b="1" dirty="0" smtClean="0"/>
              <a:t>An image that makes color separation possible</a:t>
            </a:r>
          </a:p>
          <a:p>
            <a:pPr marL="285750" indent="-285750" algn="ctr">
              <a:buFontTx/>
              <a:buChar char="-"/>
            </a:pPr>
            <a:endParaRPr lang="en-US" sz="800" b="1" dirty="0" smtClean="0"/>
          </a:p>
          <a:p>
            <a:pPr algn="ctr"/>
            <a:r>
              <a:rPr lang="en-US" b="1" dirty="0" smtClean="0"/>
              <a:t>● Schematic with exact image placement for accurate bag manufacturing  </a:t>
            </a:r>
          </a:p>
          <a:p>
            <a:pPr marL="285750" indent="-285750" algn="ctr">
              <a:buFontTx/>
              <a:buChar char="-"/>
            </a:pPr>
            <a:r>
              <a:rPr lang="en-US" sz="1400" b="1" dirty="0" smtClean="0"/>
              <a:t>Identified by sales org, image name, and quote number</a:t>
            </a:r>
          </a:p>
        </p:txBody>
      </p:sp>
      <p:sp>
        <p:nvSpPr>
          <p:cNvPr id="3" name="TextBox 2"/>
          <p:cNvSpPr txBox="1"/>
          <p:nvPr/>
        </p:nvSpPr>
        <p:spPr>
          <a:xfrm>
            <a:off x="990599" y="2504182"/>
            <a:ext cx="1482803" cy="1077218"/>
          </a:xfrm>
          <a:prstGeom prst="rect">
            <a:avLst/>
          </a:prstGeom>
          <a:noFill/>
        </p:spPr>
        <p:txBody>
          <a:bodyPr wrap="square" rtlCol="0">
            <a:spAutoFit/>
          </a:bodyPr>
          <a:lstStyle/>
          <a:p>
            <a:pPr algn="ctr"/>
            <a:r>
              <a:rPr lang="en-US" sz="1600" b="1" dirty="0" smtClean="0"/>
              <a:t>Limited – no designer is a drawing program</a:t>
            </a:r>
            <a:endParaRPr lang="en-US" sz="1600" b="1" dirty="0"/>
          </a:p>
        </p:txBody>
      </p:sp>
      <p:cxnSp>
        <p:nvCxnSpPr>
          <p:cNvPr id="6" name="Straight Arrow Connector 5"/>
          <p:cNvCxnSpPr>
            <a:stCxn id="3" idx="3"/>
          </p:cNvCxnSpPr>
          <p:nvPr/>
        </p:nvCxnSpPr>
        <p:spPr>
          <a:xfrm>
            <a:off x="2473402" y="3042791"/>
            <a:ext cx="879398" cy="233809"/>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543800" y="1250722"/>
            <a:ext cx="1482803" cy="1569660"/>
          </a:xfrm>
          <a:prstGeom prst="rect">
            <a:avLst/>
          </a:prstGeom>
          <a:noFill/>
        </p:spPr>
        <p:txBody>
          <a:bodyPr wrap="square" rtlCol="0">
            <a:spAutoFit/>
          </a:bodyPr>
          <a:lstStyle/>
          <a:p>
            <a:pPr algn="ctr"/>
            <a:r>
              <a:rPr lang="en-US" sz="1600" b="1" dirty="0" smtClean="0"/>
              <a:t>Limited – cannot tell if an image is blurry, but can tell if it is a vector image</a:t>
            </a:r>
            <a:endParaRPr lang="en-US" sz="1600" b="1" dirty="0"/>
          </a:p>
        </p:txBody>
      </p:sp>
      <p:cxnSp>
        <p:nvCxnSpPr>
          <p:cNvPr id="12" name="Straight Arrow Connector 11"/>
          <p:cNvCxnSpPr/>
          <p:nvPr/>
        </p:nvCxnSpPr>
        <p:spPr>
          <a:xfrm flipH="1">
            <a:off x="6248400" y="1676400"/>
            <a:ext cx="1295400" cy="76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5715000" y="4305300"/>
            <a:ext cx="1371600" cy="1143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7010400" y="4114800"/>
            <a:ext cx="533401" cy="338554"/>
          </a:xfrm>
          <a:prstGeom prst="rect">
            <a:avLst/>
          </a:prstGeom>
          <a:noFill/>
        </p:spPr>
        <p:txBody>
          <a:bodyPr wrap="square" rtlCol="0">
            <a:spAutoFit/>
          </a:bodyPr>
          <a:lstStyle/>
          <a:p>
            <a:pPr algn="ctr"/>
            <a:r>
              <a:rPr lang="en-US" sz="1600" b="1" dirty="0" smtClean="0"/>
              <a:t>Yes</a:t>
            </a:r>
            <a:endParaRPr lang="en-US" sz="1600" b="1" dirty="0"/>
          </a:p>
        </p:txBody>
      </p:sp>
      <p:cxnSp>
        <p:nvCxnSpPr>
          <p:cNvPr id="19" name="Straight Arrow Connector 18"/>
          <p:cNvCxnSpPr/>
          <p:nvPr/>
        </p:nvCxnSpPr>
        <p:spPr>
          <a:xfrm flipH="1">
            <a:off x="5867400" y="4557712"/>
            <a:ext cx="1981200" cy="1143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a:off x="5819775" y="4557712"/>
            <a:ext cx="2028825" cy="2809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7772399" y="4385846"/>
            <a:ext cx="990601" cy="338554"/>
          </a:xfrm>
          <a:prstGeom prst="rect">
            <a:avLst/>
          </a:prstGeom>
          <a:noFill/>
        </p:spPr>
        <p:txBody>
          <a:bodyPr wrap="square" rtlCol="0">
            <a:spAutoFit/>
          </a:bodyPr>
          <a:lstStyle/>
          <a:p>
            <a:pPr algn="ctr"/>
            <a:r>
              <a:rPr lang="en-US" sz="1600" b="1" dirty="0" smtClean="0"/>
              <a:t>Tougher</a:t>
            </a:r>
            <a:endParaRPr lang="en-US" sz="1600" b="1" dirty="0"/>
          </a:p>
        </p:txBody>
      </p:sp>
      <p:cxnSp>
        <p:nvCxnSpPr>
          <p:cNvPr id="24" name="Straight Arrow Connector 23"/>
          <p:cNvCxnSpPr/>
          <p:nvPr/>
        </p:nvCxnSpPr>
        <p:spPr>
          <a:xfrm flipH="1">
            <a:off x="5514976" y="5703094"/>
            <a:ext cx="2257423" cy="3452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a:off x="6529389" y="5703094"/>
            <a:ext cx="1243010" cy="14049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7696200" y="5528846"/>
            <a:ext cx="990601" cy="338554"/>
          </a:xfrm>
          <a:prstGeom prst="rect">
            <a:avLst/>
          </a:prstGeom>
          <a:noFill/>
        </p:spPr>
        <p:txBody>
          <a:bodyPr wrap="square" rtlCol="0">
            <a:spAutoFit/>
          </a:bodyPr>
          <a:lstStyle/>
          <a:p>
            <a:pPr algn="ctr"/>
            <a:r>
              <a:rPr lang="en-US" sz="1600" b="1" dirty="0" smtClean="0"/>
              <a:t>Tougher</a:t>
            </a:r>
            <a:endParaRPr lang="en-US" sz="1600" b="1" dirty="0"/>
          </a:p>
        </p:txBody>
      </p:sp>
    </p:spTree>
    <p:extLst>
      <p:ext uri="{BB962C8B-B14F-4D97-AF65-F5344CB8AC3E}">
        <p14:creationId xmlns:p14="http://schemas.microsoft.com/office/powerpoint/2010/main" val="16337906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284327" y="-152400"/>
            <a:ext cx="6259473"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u="sng" dirty="0" smtClean="0"/>
              <a:t>Printing on Laddawn.com</a:t>
            </a:r>
            <a:endParaRPr lang="en-US" sz="4000" u="sng" dirty="0"/>
          </a:p>
        </p:txBody>
      </p:sp>
      <p:sp>
        <p:nvSpPr>
          <p:cNvPr id="7" name="TextBox 6"/>
          <p:cNvSpPr txBox="1"/>
          <p:nvPr/>
        </p:nvSpPr>
        <p:spPr>
          <a:xfrm>
            <a:off x="1873967" y="790188"/>
            <a:ext cx="5053543" cy="369332"/>
          </a:xfrm>
          <a:prstGeom prst="rect">
            <a:avLst/>
          </a:prstGeom>
          <a:solidFill>
            <a:schemeClr val="accent3">
              <a:lumMod val="40000"/>
              <a:lumOff val="60000"/>
            </a:schemeClr>
          </a:solidFill>
          <a:ln w="25400">
            <a:solidFill>
              <a:schemeClr val="tx1"/>
            </a:solidFill>
          </a:ln>
        </p:spPr>
        <p:txBody>
          <a:bodyPr wrap="square" rtlCol="0">
            <a:spAutoFit/>
          </a:bodyPr>
          <a:lstStyle/>
          <a:p>
            <a:pPr algn="ctr"/>
            <a:r>
              <a:rPr lang="en-US" b="1" dirty="0" smtClean="0"/>
              <a:t>Current Random Repeat Printing Screen </a:t>
            </a:r>
            <a:endParaRPr lang="en-US" dirty="0" smtClean="0"/>
          </a:p>
        </p:txBody>
      </p:sp>
      <p:sp>
        <p:nvSpPr>
          <p:cNvPr id="3" name="Rectangle 2"/>
          <p:cNvSpPr/>
          <p:nvPr/>
        </p:nvSpPr>
        <p:spPr>
          <a:xfrm>
            <a:off x="2438400" y="5222500"/>
            <a:ext cx="4191000" cy="16355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1887291" y="790188"/>
            <a:ext cx="5053543" cy="369332"/>
          </a:xfrm>
          <a:prstGeom prst="rect">
            <a:avLst/>
          </a:prstGeom>
          <a:solidFill>
            <a:schemeClr val="accent3">
              <a:lumMod val="40000"/>
              <a:lumOff val="60000"/>
            </a:schemeClr>
          </a:solidFill>
          <a:ln w="25400">
            <a:solidFill>
              <a:schemeClr val="tx1"/>
            </a:solidFill>
          </a:ln>
        </p:spPr>
        <p:txBody>
          <a:bodyPr wrap="square" rtlCol="0">
            <a:spAutoFit/>
          </a:bodyPr>
          <a:lstStyle/>
          <a:p>
            <a:pPr algn="ctr"/>
            <a:r>
              <a:rPr lang="en-US" b="1" dirty="0" smtClean="0"/>
              <a:t>Screen Shot</a:t>
            </a:r>
            <a:endParaRPr lang="en-US"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5719" y="1362287"/>
            <a:ext cx="4110037" cy="5114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665430" y="2422475"/>
            <a:ext cx="1293752" cy="2308324"/>
          </a:xfrm>
          <a:prstGeom prst="rect">
            <a:avLst/>
          </a:prstGeom>
          <a:noFill/>
        </p:spPr>
        <p:txBody>
          <a:bodyPr wrap="square" rtlCol="0">
            <a:spAutoFit/>
          </a:bodyPr>
          <a:lstStyle/>
          <a:p>
            <a:pPr algn="ctr"/>
            <a:r>
              <a:rPr lang="en-US" sz="1600" b="1" dirty="0" smtClean="0"/>
              <a:t>This screen is the same regardless of which radio button is triggered from the previous screens</a:t>
            </a:r>
            <a:endParaRPr lang="en-US" sz="1600" b="1" dirty="0"/>
          </a:p>
        </p:txBody>
      </p:sp>
      <p:sp>
        <p:nvSpPr>
          <p:cNvPr id="9" name="Left Brace 8"/>
          <p:cNvSpPr/>
          <p:nvPr/>
        </p:nvSpPr>
        <p:spPr>
          <a:xfrm>
            <a:off x="1959182" y="3505200"/>
            <a:ext cx="773074" cy="304800"/>
          </a:xfrm>
          <a:prstGeom prst="lef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7162800" y="4730799"/>
            <a:ext cx="1752600" cy="2062103"/>
          </a:xfrm>
          <a:prstGeom prst="rect">
            <a:avLst/>
          </a:prstGeom>
          <a:noFill/>
        </p:spPr>
        <p:txBody>
          <a:bodyPr wrap="square" rtlCol="0">
            <a:spAutoFit/>
          </a:bodyPr>
          <a:lstStyle/>
          <a:p>
            <a:pPr algn="ctr"/>
            <a:r>
              <a:rPr lang="en-US" sz="1600" b="1" dirty="0" smtClean="0"/>
              <a:t>Clicking “Share” or “Save” puts the quote in the customer’s “Saved </a:t>
            </a:r>
            <a:r>
              <a:rPr lang="en-US" sz="1600" b="1" dirty="0"/>
              <a:t>I</a:t>
            </a:r>
            <a:r>
              <a:rPr lang="en-US" sz="1600" b="1" dirty="0" smtClean="0"/>
              <a:t>tems” list, which can be added to checkout at any time in the future</a:t>
            </a:r>
            <a:endParaRPr lang="en-US" sz="1600" b="1" dirty="0"/>
          </a:p>
        </p:txBody>
      </p:sp>
      <p:cxnSp>
        <p:nvCxnSpPr>
          <p:cNvPr id="5" name="Straight Arrow Connector 4"/>
          <p:cNvCxnSpPr/>
          <p:nvPr/>
        </p:nvCxnSpPr>
        <p:spPr>
          <a:xfrm flipH="1">
            <a:off x="5943600" y="6019800"/>
            <a:ext cx="12192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7315200" y="1447800"/>
            <a:ext cx="1752600" cy="2554545"/>
          </a:xfrm>
          <a:prstGeom prst="rect">
            <a:avLst/>
          </a:prstGeom>
          <a:noFill/>
        </p:spPr>
        <p:txBody>
          <a:bodyPr wrap="square" rtlCol="0">
            <a:spAutoFit/>
          </a:bodyPr>
          <a:lstStyle/>
          <a:p>
            <a:pPr algn="ctr"/>
            <a:r>
              <a:rPr lang="en-US" sz="1600" b="1" dirty="0" smtClean="0"/>
              <a:t>Clicking “Add” brings the customer to checkout and at that time they are sent back into the image editor as if the clicked on “Create or pick your design” </a:t>
            </a:r>
            <a:endParaRPr lang="en-US" sz="1600" b="1" dirty="0"/>
          </a:p>
        </p:txBody>
      </p:sp>
      <p:cxnSp>
        <p:nvCxnSpPr>
          <p:cNvPr id="13" name="Straight Arrow Connector 12"/>
          <p:cNvCxnSpPr/>
          <p:nvPr/>
        </p:nvCxnSpPr>
        <p:spPr>
          <a:xfrm flipH="1">
            <a:off x="6248400" y="3124200"/>
            <a:ext cx="1143000" cy="24384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38450" y="4276725"/>
            <a:ext cx="1047750" cy="142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799137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90800"/>
            <a:ext cx="8229600" cy="2362200"/>
          </a:xfrm>
        </p:spPr>
        <p:txBody>
          <a:bodyPr>
            <a:normAutofit/>
          </a:bodyPr>
          <a:lstStyle/>
          <a:p>
            <a:r>
              <a:rPr lang="en-US" sz="5400" dirty="0" smtClean="0"/>
              <a:t>Quote with an Image</a:t>
            </a:r>
            <a:endParaRPr lang="en-US" sz="5400"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318570"/>
            <a:ext cx="4984506" cy="20092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438368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90800" y="3352800"/>
            <a:ext cx="1447800" cy="304800"/>
          </a:xfrm>
          <a:prstGeom prst="rect">
            <a:avLst/>
          </a:prstGeom>
          <a:solidFill>
            <a:schemeClr val="bg1"/>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2" descr="C:\Users\tbleier\AppData\Local\Microsoft\Windows\Temporary Internet Files\Content.Outlook\12RBT17V\1_Level3_Printing_Intia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1245150"/>
            <a:ext cx="4119756" cy="5612850"/>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p:cNvSpPr txBox="1">
            <a:spLocks/>
          </p:cNvSpPr>
          <p:nvPr/>
        </p:nvSpPr>
        <p:spPr>
          <a:xfrm>
            <a:off x="1284327" y="-152400"/>
            <a:ext cx="6259473"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u="sng" dirty="0" smtClean="0"/>
              <a:t>Printing on Laddawn.com</a:t>
            </a:r>
            <a:endParaRPr lang="en-US" sz="4000" u="sng" dirty="0"/>
          </a:p>
        </p:txBody>
      </p:sp>
      <p:sp>
        <p:nvSpPr>
          <p:cNvPr id="7" name="TextBox 6"/>
          <p:cNvSpPr txBox="1"/>
          <p:nvPr/>
        </p:nvSpPr>
        <p:spPr>
          <a:xfrm>
            <a:off x="1873967" y="790188"/>
            <a:ext cx="5053543" cy="369332"/>
          </a:xfrm>
          <a:prstGeom prst="rect">
            <a:avLst/>
          </a:prstGeom>
          <a:solidFill>
            <a:schemeClr val="accent3">
              <a:lumMod val="40000"/>
              <a:lumOff val="60000"/>
            </a:schemeClr>
          </a:solidFill>
          <a:ln w="25400">
            <a:solidFill>
              <a:schemeClr val="tx1"/>
            </a:solidFill>
          </a:ln>
        </p:spPr>
        <p:txBody>
          <a:bodyPr wrap="square" rtlCol="0">
            <a:spAutoFit/>
          </a:bodyPr>
          <a:lstStyle/>
          <a:p>
            <a:pPr algn="ctr"/>
            <a:r>
              <a:rPr lang="en-US" b="1" dirty="0" smtClean="0"/>
              <a:t>Current Random Repeat Printing Screen </a:t>
            </a:r>
            <a:endParaRPr lang="en-US" dirty="0" smtClean="0"/>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1906" y="1787899"/>
            <a:ext cx="4432743" cy="34346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2438400" y="5222500"/>
            <a:ext cx="4191000" cy="16355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1887291" y="790188"/>
            <a:ext cx="5053543" cy="369332"/>
          </a:xfrm>
          <a:prstGeom prst="rect">
            <a:avLst/>
          </a:prstGeom>
          <a:solidFill>
            <a:schemeClr val="accent3">
              <a:lumMod val="40000"/>
              <a:lumOff val="60000"/>
            </a:schemeClr>
          </a:solidFill>
          <a:ln w="25400">
            <a:solidFill>
              <a:schemeClr val="tx1"/>
            </a:solidFill>
          </a:ln>
        </p:spPr>
        <p:txBody>
          <a:bodyPr wrap="square" rtlCol="0">
            <a:spAutoFit/>
          </a:bodyPr>
          <a:lstStyle/>
          <a:p>
            <a:pPr algn="ctr"/>
            <a:r>
              <a:rPr lang="en-US" b="1" dirty="0" smtClean="0"/>
              <a:t>Screen Shot 2</a:t>
            </a:r>
            <a:endParaRPr lang="en-US" dirty="0" smtClean="0"/>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28875" y="1905000"/>
            <a:ext cx="4318706" cy="3886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28875" y="1905000"/>
            <a:ext cx="4496798" cy="3886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Arrow Connector 11"/>
          <p:cNvCxnSpPr/>
          <p:nvPr/>
        </p:nvCxnSpPr>
        <p:spPr>
          <a:xfrm>
            <a:off x="1600200" y="3657600"/>
            <a:ext cx="1143000" cy="5334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1600200" y="3848100"/>
            <a:ext cx="1143000" cy="5334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0" y="3352800"/>
            <a:ext cx="1752600" cy="1077218"/>
          </a:xfrm>
          <a:prstGeom prst="rect">
            <a:avLst/>
          </a:prstGeom>
          <a:noFill/>
        </p:spPr>
        <p:txBody>
          <a:bodyPr wrap="square" rtlCol="0">
            <a:spAutoFit/>
          </a:bodyPr>
          <a:lstStyle/>
          <a:p>
            <a:pPr algn="ctr"/>
            <a:r>
              <a:rPr lang="en-US" b="1" dirty="0" smtClean="0"/>
              <a:t>Click on either radio button:</a:t>
            </a:r>
          </a:p>
          <a:p>
            <a:pPr algn="ctr"/>
            <a:r>
              <a:rPr lang="en-US" sz="1400" b="1" dirty="0" smtClean="0"/>
              <a:t>(a flag/variable is set for type of printing)</a:t>
            </a:r>
            <a:endParaRPr lang="en-US" sz="1400" b="1" dirty="0"/>
          </a:p>
        </p:txBody>
      </p:sp>
      <p:sp>
        <p:nvSpPr>
          <p:cNvPr id="17" name="Left Brace 16"/>
          <p:cNvSpPr/>
          <p:nvPr/>
        </p:nvSpPr>
        <p:spPr>
          <a:xfrm>
            <a:off x="1940062" y="4572001"/>
            <a:ext cx="879338" cy="533400"/>
          </a:xfrm>
          <a:prstGeom prst="leftBrace">
            <a:avLst>
              <a:gd name="adj1" fmla="val 8333"/>
              <a:gd name="adj2" fmla="val 48437"/>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TextBox 17"/>
          <p:cNvSpPr txBox="1"/>
          <p:nvPr/>
        </p:nvSpPr>
        <p:spPr>
          <a:xfrm>
            <a:off x="547025" y="4659868"/>
            <a:ext cx="1434175" cy="369332"/>
          </a:xfrm>
          <a:prstGeom prst="rect">
            <a:avLst/>
          </a:prstGeom>
          <a:noFill/>
        </p:spPr>
        <p:txBody>
          <a:bodyPr wrap="none" rtlCol="0">
            <a:spAutoFit/>
          </a:bodyPr>
          <a:lstStyle/>
          <a:p>
            <a:r>
              <a:rPr lang="en-US" b="1" dirty="0" smtClean="0"/>
              <a:t>Displays this:</a:t>
            </a:r>
          </a:p>
        </p:txBody>
      </p:sp>
    </p:spTree>
    <p:extLst>
      <p:ext uri="{BB962C8B-B14F-4D97-AF65-F5344CB8AC3E}">
        <p14:creationId xmlns:p14="http://schemas.microsoft.com/office/powerpoint/2010/main" val="26275990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284327" y="-152400"/>
            <a:ext cx="6259473"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u="sng" dirty="0" smtClean="0"/>
              <a:t>Printing on Laddawn.com</a:t>
            </a:r>
            <a:endParaRPr lang="en-US" sz="4000" u="sng" dirty="0"/>
          </a:p>
        </p:txBody>
      </p:sp>
      <p:sp>
        <p:nvSpPr>
          <p:cNvPr id="3" name="Rectangle 2"/>
          <p:cNvSpPr/>
          <p:nvPr/>
        </p:nvSpPr>
        <p:spPr>
          <a:xfrm>
            <a:off x="2438400" y="5222500"/>
            <a:ext cx="4191000" cy="16355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1339" y="1676400"/>
            <a:ext cx="5798797" cy="48844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TextBox 11"/>
          <p:cNvSpPr txBox="1"/>
          <p:nvPr/>
        </p:nvSpPr>
        <p:spPr>
          <a:xfrm>
            <a:off x="914400" y="790188"/>
            <a:ext cx="7010400" cy="369332"/>
          </a:xfrm>
          <a:prstGeom prst="rect">
            <a:avLst/>
          </a:prstGeom>
          <a:solidFill>
            <a:schemeClr val="accent3">
              <a:lumMod val="40000"/>
              <a:lumOff val="60000"/>
            </a:schemeClr>
          </a:solidFill>
          <a:ln w="25400">
            <a:solidFill>
              <a:schemeClr val="tx1"/>
            </a:solidFill>
          </a:ln>
        </p:spPr>
        <p:txBody>
          <a:bodyPr wrap="square" rtlCol="0">
            <a:spAutoFit/>
          </a:bodyPr>
          <a:lstStyle/>
          <a:p>
            <a:pPr algn="ctr"/>
            <a:r>
              <a:rPr lang="en-US" b="1" dirty="0" smtClean="0"/>
              <a:t>Third-Party Image Editor when </a:t>
            </a:r>
            <a:r>
              <a:rPr lang="en-US" b="1" dirty="0" smtClean="0">
                <a:solidFill>
                  <a:srgbClr val="7030A0"/>
                </a:solidFill>
              </a:rPr>
              <a:t>“Create or pick your design” </a:t>
            </a:r>
            <a:r>
              <a:rPr lang="en-US" b="1" dirty="0" smtClean="0"/>
              <a:t>clicked</a:t>
            </a:r>
            <a:endParaRPr lang="en-US" dirty="0" smtClean="0"/>
          </a:p>
        </p:txBody>
      </p:sp>
      <p:sp>
        <p:nvSpPr>
          <p:cNvPr id="5" name="Rounded Rectangle 4"/>
          <p:cNvSpPr/>
          <p:nvPr/>
        </p:nvSpPr>
        <p:spPr>
          <a:xfrm>
            <a:off x="4800600" y="2590800"/>
            <a:ext cx="609600" cy="228600"/>
          </a:xfrm>
          <a:prstGeom prst="roundRect">
            <a:avLst/>
          </a:prstGeom>
          <a:solidFill>
            <a:schemeClr val="bg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991100" y="2574295"/>
            <a:ext cx="228600" cy="261610"/>
          </a:xfrm>
          <a:prstGeom prst="rect">
            <a:avLst/>
          </a:prstGeom>
          <a:noFill/>
        </p:spPr>
        <p:txBody>
          <a:bodyPr wrap="squar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2" name="Rectangle 1"/>
          <p:cNvSpPr/>
          <p:nvPr/>
        </p:nvSpPr>
        <p:spPr>
          <a:xfrm>
            <a:off x="6019800" y="2362200"/>
            <a:ext cx="914400" cy="228600"/>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6019800" y="2819400"/>
            <a:ext cx="990600" cy="228600"/>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25719" y="6172200"/>
            <a:ext cx="965381" cy="3168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4" name="TextBox 33"/>
          <p:cNvSpPr txBox="1"/>
          <p:nvPr/>
        </p:nvSpPr>
        <p:spPr>
          <a:xfrm>
            <a:off x="7162800" y="-9525"/>
            <a:ext cx="1981200" cy="738664"/>
          </a:xfrm>
          <a:prstGeom prst="rect">
            <a:avLst/>
          </a:prstGeom>
          <a:solidFill>
            <a:srgbClr val="FFFF00"/>
          </a:solidFill>
        </p:spPr>
        <p:txBody>
          <a:bodyPr wrap="square" rtlCol="0">
            <a:spAutoFit/>
          </a:bodyPr>
          <a:lstStyle/>
          <a:p>
            <a:pPr algn="ctr"/>
            <a:r>
              <a:rPr lang="en-US" sz="1400" b="1" dirty="0" smtClean="0"/>
              <a:t>When Registered Printing is checked in previous screens</a:t>
            </a:r>
            <a:endParaRPr lang="en-US" sz="1400" b="1" dirty="0"/>
          </a:p>
        </p:txBody>
      </p:sp>
    </p:spTree>
    <p:extLst>
      <p:ext uri="{BB962C8B-B14F-4D97-AF65-F5344CB8AC3E}">
        <p14:creationId xmlns:p14="http://schemas.microsoft.com/office/powerpoint/2010/main" val="26171798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284327" y="-152400"/>
            <a:ext cx="6259473"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u="sng" dirty="0" smtClean="0"/>
              <a:t>Printing on Laddawn.com</a:t>
            </a:r>
            <a:endParaRPr lang="en-US" sz="4000" u="sng" dirty="0"/>
          </a:p>
        </p:txBody>
      </p:sp>
      <p:sp>
        <p:nvSpPr>
          <p:cNvPr id="3" name="Rectangle 2"/>
          <p:cNvSpPr/>
          <p:nvPr/>
        </p:nvSpPr>
        <p:spPr>
          <a:xfrm>
            <a:off x="2438400" y="5222500"/>
            <a:ext cx="4191000" cy="16355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1339" y="1676400"/>
            <a:ext cx="5798797" cy="48844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TextBox 11"/>
          <p:cNvSpPr txBox="1"/>
          <p:nvPr/>
        </p:nvSpPr>
        <p:spPr>
          <a:xfrm>
            <a:off x="914400" y="790188"/>
            <a:ext cx="7010400" cy="369332"/>
          </a:xfrm>
          <a:prstGeom prst="rect">
            <a:avLst/>
          </a:prstGeom>
          <a:solidFill>
            <a:schemeClr val="accent3">
              <a:lumMod val="40000"/>
              <a:lumOff val="60000"/>
            </a:schemeClr>
          </a:solidFill>
          <a:ln w="25400">
            <a:solidFill>
              <a:schemeClr val="tx1"/>
            </a:solidFill>
          </a:ln>
        </p:spPr>
        <p:txBody>
          <a:bodyPr wrap="square" rtlCol="0">
            <a:spAutoFit/>
          </a:bodyPr>
          <a:lstStyle/>
          <a:p>
            <a:pPr algn="ctr"/>
            <a:r>
              <a:rPr lang="en-US" b="1" dirty="0" smtClean="0"/>
              <a:t>Third-Party Image Editor when </a:t>
            </a:r>
            <a:r>
              <a:rPr lang="en-US" b="1" dirty="0" smtClean="0">
                <a:solidFill>
                  <a:srgbClr val="7030A0"/>
                </a:solidFill>
              </a:rPr>
              <a:t>“Create or pick your design” </a:t>
            </a:r>
            <a:r>
              <a:rPr lang="en-US" b="1" dirty="0" smtClean="0"/>
              <a:t>clicked</a:t>
            </a:r>
            <a:endParaRPr lang="en-US" dirty="0" smtClean="0"/>
          </a:p>
        </p:txBody>
      </p:sp>
      <p:sp>
        <p:nvSpPr>
          <p:cNvPr id="6" name="TextBox 5"/>
          <p:cNvSpPr txBox="1"/>
          <p:nvPr/>
        </p:nvSpPr>
        <p:spPr>
          <a:xfrm>
            <a:off x="-57863" y="634425"/>
            <a:ext cx="819327" cy="584775"/>
          </a:xfrm>
          <a:prstGeom prst="rect">
            <a:avLst/>
          </a:prstGeom>
          <a:noFill/>
        </p:spPr>
        <p:txBody>
          <a:bodyPr wrap="none" rtlCol="0">
            <a:spAutoFit/>
          </a:bodyPr>
          <a:lstStyle/>
          <a:p>
            <a:pPr algn="ctr"/>
            <a:r>
              <a:rPr lang="en-US" sz="1600" b="1" dirty="0" smtClean="0"/>
              <a:t>Pop-Up</a:t>
            </a:r>
          </a:p>
          <a:p>
            <a:pPr algn="ctr"/>
            <a:r>
              <a:rPr lang="en-US" sz="1600" b="1" dirty="0" smtClean="0"/>
              <a:t>Layer</a:t>
            </a:r>
            <a:endParaRPr lang="en-US" sz="1600" b="1" dirty="0"/>
          </a:p>
        </p:txBody>
      </p:sp>
      <p:cxnSp>
        <p:nvCxnSpPr>
          <p:cNvPr id="7" name="Straight Arrow Connector 6"/>
          <p:cNvCxnSpPr/>
          <p:nvPr/>
        </p:nvCxnSpPr>
        <p:spPr>
          <a:xfrm>
            <a:off x="609600" y="1159520"/>
            <a:ext cx="1066800" cy="74548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 name="Rounded Rectangle 4"/>
          <p:cNvSpPr/>
          <p:nvPr/>
        </p:nvSpPr>
        <p:spPr>
          <a:xfrm>
            <a:off x="4800600" y="2590800"/>
            <a:ext cx="609600" cy="228600"/>
          </a:xfrm>
          <a:prstGeom prst="roundRect">
            <a:avLst/>
          </a:prstGeom>
          <a:solidFill>
            <a:schemeClr val="bg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991100" y="2574295"/>
            <a:ext cx="228600" cy="261610"/>
          </a:xfrm>
          <a:prstGeom prst="rect">
            <a:avLst/>
          </a:prstGeom>
          <a:noFill/>
        </p:spPr>
        <p:txBody>
          <a:bodyPr wrap="squar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11" name="TextBox 10"/>
          <p:cNvSpPr txBox="1"/>
          <p:nvPr/>
        </p:nvSpPr>
        <p:spPr>
          <a:xfrm>
            <a:off x="7889121" y="993651"/>
            <a:ext cx="1245354" cy="1077218"/>
          </a:xfrm>
          <a:prstGeom prst="rect">
            <a:avLst/>
          </a:prstGeom>
          <a:noFill/>
        </p:spPr>
        <p:txBody>
          <a:bodyPr wrap="square" rtlCol="0">
            <a:spAutoFit/>
          </a:bodyPr>
          <a:lstStyle/>
          <a:p>
            <a:pPr algn="ctr"/>
            <a:r>
              <a:rPr lang="en-US" sz="1600" b="1" dirty="0" smtClean="0"/>
              <a:t>Automatic, but can be overridden by the user</a:t>
            </a:r>
            <a:endParaRPr lang="en-US" sz="1600" b="1" dirty="0"/>
          </a:p>
        </p:txBody>
      </p:sp>
      <p:sp>
        <p:nvSpPr>
          <p:cNvPr id="13" name="TextBox 12"/>
          <p:cNvSpPr txBox="1"/>
          <p:nvPr/>
        </p:nvSpPr>
        <p:spPr>
          <a:xfrm>
            <a:off x="7692648" y="2298412"/>
            <a:ext cx="1368965" cy="584775"/>
          </a:xfrm>
          <a:prstGeom prst="rect">
            <a:avLst/>
          </a:prstGeom>
          <a:noFill/>
        </p:spPr>
        <p:txBody>
          <a:bodyPr wrap="none" rtlCol="0">
            <a:spAutoFit/>
          </a:bodyPr>
          <a:lstStyle/>
          <a:p>
            <a:pPr algn="ctr"/>
            <a:r>
              <a:rPr lang="en-US" sz="1600" b="1" dirty="0" smtClean="0"/>
              <a:t>Automatically</a:t>
            </a:r>
          </a:p>
          <a:p>
            <a:pPr algn="ctr"/>
            <a:r>
              <a:rPr lang="en-US" sz="1600" b="1" dirty="0" smtClean="0"/>
              <a:t>Calculated</a:t>
            </a:r>
            <a:endParaRPr lang="en-US" sz="1600" b="1" dirty="0"/>
          </a:p>
        </p:txBody>
      </p:sp>
      <p:cxnSp>
        <p:nvCxnSpPr>
          <p:cNvPr id="10" name="Straight Arrow Connector 9"/>
          <p:cNvCxnSpPr>
            <a:endCxn id="5" idx="3"/>
          </p:cNvCxnSpPr>
          <p:nvPr/>
        </p:nvCxnSpPr>
        <p:spPr>
          <a:xfrm flipH="1">
            <a:off x="5410200" y="2705100"/>
            <a:ext cx="21336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a:off x="3965952" y="1371600"/>
            <a:ext cx="3806448" cy="151158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3965952" y="1371600"/>
            <a:ext cx="3726696" cy="1219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6402287" y="4109106"/>
            <a:ext cx="1417738" cy="1323439"/>
          </a:xfrm>
          <a:prstGeom prst="rect">
            <a:avLst/>
          </a:prstGeom>
          <a:noFill/>
        </p:spPr>
        <p:txBody>
          <a:bodyPr wrap="square" rtlCol="0">
            <a:spAutoFit/>
          </a:bodyPr>
          <a:lstStyle/>
          <a:p>
            <a:pPr algn="ctr"/>
            <a:r>
              <a:rPr lang="en-US" sz="1600" b="1" dirty="0" smtClean="0"/>
              <a:t>Bag template scaled from</a:t>
            </a:r>
          </a:p>
          <a:p>
            <a:pPr algn="ctr"/>
            <a:r>
              <a:rPr lang="en-US" sz="1600" b="1" dirty="0" smtClean="0"/>
              <a:t>variables passed from screen 1</a:t>
            </a:r>
            <a:endParaRPr lang="en-US" sz="1600" b="1" dirty="0"/>
          </a:p>
        </p:txBody>
      </p:sp>
      <p:sp>
        <p:nvSpPr>
          <p:cNvPr id="20" name="Right Brace 19"/>
          <p:cNvSpPr/>
          <p:nvPr/>
        </p:nvSpPr>
        <p:spPr>
          <a:xfrm>
            <a:off x="5829300" y="3505200"/>
            <a:ext cx="800100" cy="2535050"/>
          </a:xfrm>
          <a:prstGeom prst="rightBrace">
            <a:avLst>
              <a:gd name="adj1" fmla="val 8333"/>
              <a:gd name="adj2" fmla="val 50564"/>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TextBox 22"/>
          <p:cNvSpPr txBox="1"/>
          <p:nvPr/>
        </p:nvSpPr>
        <p:spPr>
          <a:xfrm>
            <a:off x="-36514" y="3048000"/>
            <a:ext cx="1159292" cy="1077218"/>
          </a:xfrm>
          <a:prstGeom prst="rect">
            <a:avLst/>
          </a:prstGeom>
          <a:noFill/>
        </p:spPr>
        <p:txBody>
          <a:bodyPr wrap="none" rtlCol="0">
            <a:spAutoFit/>
          </a:bodyPr>
          <a:lstStyle/>
          <a:p>
            <a:pPr algn="ctr"/>
            <a:r>
              <a:rPr lang="en-US" sz="1600" b="1" dirty="0" smtClean="0"/>
              <a:t>Ruler</a:t>
            </a:r>
          </a:p>
          <a:p>
            <a:pPr algn="ctr"/>
            <a:r>
              <a:rPr lang="en-US" sz="1600" b="1" dirty="0"/>
              <a:t>s</a:t>
            </a:r>
            <a:r>
              <a:rPr lang="en-US" sz="1600" b="1" dirty="0" smtClean="0"/>
              <a:t>caled for</a:t>
            </a:r>
          </a:p>
          <a:p>
            <a:pPr algn="ctr"/>
            <a:r>
              <a:rPr lang="en-US" sz="1600" b="1" dirty="0"/>
              <a:t>b</a:t>
            </a:r>
            <a:r>
              <a:rPr lang="en-US" sz="1600" b="1" dirty="0" smtClean="0"/>
              <a:t>ag </a:t>
            </a:r>
          </a:p>
          <a:p>
            <a:pPr algn="ctr"/>
            <a:r>
              <a:rPr lang="en-US" sz="1600" b="1" dirty="0" smtClean="0"/>
              <a:t>dimensions</a:t>
            </a:r>
            <a:endParaRPr lang="en-US" sz="1600" b="1" dirty="0"/>
          </a:p>
        </p:txBody>
      </p:sp>
      <p:sp>
        <p:nvSpPr>
          <p:cNvPr id="22" name="Left Brace 21"/>
          <p:cNvSpPr/>
          <p:nvPr/>
        </p:nvSpPr>
        <p:spPr>
          <a:xfrm>
            <a:off x="761464" y="3276600"/>
            <a:ext cx="914936" cy="2895600"/>
          </a:xfrm>
          <a:prstGeom prst="leftBrace">
            <a:avLst>
              <a:gd name="adj1" fmla="val 8333"/>
              <a:gd name="adj2" fmla="val 16448"/>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Oval 23"/>
          <p:cNvSpPr/>
          <p:nvPr/>
        </p:nvSpPr>
        <p:spPr>
          <a:xfrm>
            <a:off x="1752600" y="3167509"/>
            <a:ext cx="1371600" cy="1447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2819400" y="5070100"/>
            <a:ext cx="3409950" cy="5687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1674880" y="4495800"/>
            <a:ext cx="1525520" cy="1077218"/>
          </a:xfrm>
          <a:prstGeom prst="rect">
            <a:avLst/>
          </a:prstGeom>
          <a:noFill/>
        </p:spPr>
        <p:txBody>
          <a:bodyPr wrap="square" rtlCol="0">
            <a:spAutoFit/>
          </a:bodyPr>
          <a:lstStyle/>
          <a:p>
            <a:pPr algn="ctr"/>
            <a:r>
              <a:rPr lang="en-US" sz="1600" b="1" dirty="0" smtClean="0"/>
              <a:t>Representative of third-party image editor toolbars</a:t>
            </a:r>
            <a:endParaRPr lang="en-US" sz="1600" b="1" dirty="0"/>
          </a:p>
        </p:txBody>
      </p:sp>
      <p:cxnSp>
        <p:nvCxnSpPr>
          <p:cNvPr id="28" name="Straight Arrow Connector 27"/>
          <p:cNvCxnSpPr/>
          <p:nvPr/>
        </p:nvCxnSpPr>
        <p:spPr>
          <a:xfrm flipH="1" flipV="1">
            <a:off x="2971800" y="4430018"/>
            <a:ext cx="152400" cy="185291"/>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2667000" y="5573018"/>
            <a:ext cx="3810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76200" y="4572000"/>
            <a:ext cx="1482221" cy="2308324"/>
          </a:xfrm>
          <a:prstGeom prst="rect">
            <a:avLst/>
          </a:prstGeom>
          <a:noFill/>
        </p:spPr>
        <p:txBody>
          <a:bodyPr wrap="square" rtlCol="0">
            <a:spAutoFit/>
          </a:bodyPr>
          <a:lstStyle/>
          <a:p>
            <a:pPr algn="ctr"/>
            <a:r>
              <a:rPr lang="en-US" sz="1600" b="1" dirty="0" smtClean="0"/>
              <a:t>After I click “Continue” image and layout are saved. Price is calculated based on bag size and image parameters.</a:t>
            </a:r>
            <a:endParaRPr lang="en-US" sz="1600" b="1" dirty="0"/>
          </a:p>
        </p:txBody>
      </p:sp>
      <p:cxnSp>
        <p:nvCxnSpPr>
          <p:cNvPr id="33" name="Straight Arrow Connector 32"/>
          <p:cNvCxnSpPr/>
          <p:nvPr/>
        </p:nvCxnSpPr>
        <p:spPr>
          <a:xfrm flipV="1">
            <a:off x="1284327" y="6324600"/>
            <a:ext cx="2681625" cy="76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6019800" y="2362200"/>
            <a:ext cx="914400" cy="228600"/>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6019800" y="2819400"/>
            <a:ext cx="990600" cy="228600"/>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25719" y="6172200"/>
            <a:ext cx="965381" cy="3168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4" name="TextBox 33"/>
          <p:cNvSpPr txBox="1"/>
          <p:nvPr/>
        </p:nvSpPr>
        <p:spPr>
          <a:xfrm>
            <a:off x="7162800" y="-9525"/>
            <a:ext cx="1981200" cy="738664"/>
          </a:xfrm>
          <a:prstGeom prst="rect">
            <a:avLst/>
          </a:prstGeom>
          <a:solidFill>
            <a:srgbClr val="FFFF00"/>
          </a:solidFill>
        </p:spPr>
        <p:txBody>
          <a:bodyPr wrap="square" rtlCol="0">
            <a:spAutoFit/>
          </a:bodyPr>
          <a:lstStyle/>
          <a:p>
            <a:pPr algn="ctr"/>
            <a:r>
              <a:rPr lang="en-US" sz="1400" b="1" dirty="0" smtClean="0"/>
              <a:t>When Registered Printing is checked in previous screens</a:t>
            </a:r>
            <a:endParaRPr lang="en-US" sz="1400" b="1" dirty="0"/>
          </a:p>
        </p:txBody>
      </p:sp>
    </p:spTree>
    <p:extLst>
      <p:ext uri="{BB962C8B-B14F-4D97-AF65-F5344CB8AC3E}">
        <p14:creationId xmlns:p14="http://schemas.microsoft.com/office/powerpoint/2010/main" val="22099762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4109107"/>
            <a:ext cx="609600" cy="1695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itle 1"/>
          <p:cNvSpPr txBox="1">
            <a:spLocks/>
          </p:cNvSpPr>
          <p:nvPr/>
        </p:nvSpPr>
        <p:spPr>
          <a:xfrm>
            <a:off x="1284327" y="-152400"/>
            <a:ext cx="6259473"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u="sng" dirty="0" smtClean="0"/>
              <a:t>Printing on Laddawn.com</a:t>
            </a:r>
            <a:endParaRPr lang="en-US" sz="4000" u="sng" dirty="0"/>
          </a:p>
        </p:txBody>
      </p:sp>
      <p:sp>
        <p:nvSpPr>
          <p:cNvPr id="3" name="Rectangle 2"/>
          <p:cNvSpPr/>
          <p:nvPr/>
        </p:nvSpPr>
        <p:spPr>
          <a:xfrm>
            <a:off x="2438400" y="5222500"/>
            <a:ext cx="4191000" cy="16355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01339" y="1676400"/>
            <a:ext cx="5798797" cy="48844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TextBox 11"/>
          <p:cNvSpPr txBox="1"/>
          <p:nvPr/>
        </p:nvSpPr>
        <p:spPr>
          <a:xfrm>
            <a:off x="914400" y="790188"/>
            <a:ext cx="7010400" cy="369332"/>
          </a:xfrm>
          <a:prstGeom prst="rect">
            <a:avLst/>
          </a:prstGeom>
          <a:solidFill>
            <a:schemeClr val="accent3">
              <a:lumMod val="40000"/>
              <a:lumOff val="60000"/>
            </a:schemeClr>
          </a:solidFill>
          <a:ln w="25400">
            <a:solidFill>
              <a:schemeClr val="tx1"/>
            </a:solidFill>
          </a:ln>
        </p:spPr>
        <p:txBody>
          <a:bodyPr wrap="square" rtlCol="0">
            <a:spAutoFit/>
          </a:bodyPr>
          <a:lstStyle/>
          <a:p>
            <a:pPr algn="ctr"/>
            <a:r>
              <a:rPr lang="en-US" b="1" dirty="0" smtClean="0"/>
              <a:t>Third-Party Image Editor when </a:t>
            </a:r>
            <a:r>
              <a:rPr lang="en-US" b="1" dirty="0" smtClean="0">
                <a:solidFill>
                  <a:srgbClr val="7030A0"/>
                </a:solidFill>
              </a:rPr>
              <a:t>“Create or pick your design” </a:t>
            </a:r>
            <a:r>
              <a:rPr lang="en-US" b="1" dirty="0" smtClean="0"/>
              <a:t>clicked</a:t>
            </a:r>
            <a:endParaRPr lang="en-US" dirty="0" smtClean="0"/>
          </a:p>
        </p:txBody>
      </p:sp>
      <p:sp>
        <p:nvSpPr>
          <p:cNvPr id="5" name="Rounded Rectangle 4"/>
          <p:cNvSpPr/>
          <p:nvPr/>
        </p:nvSpPr>
        <p:spPr>
          <a:xfrm>
            <a:off x="4800600" y="2590800"/>
            <a:ext cx="609600" cy="228600"/>
          </a:xfrm>
          <a:prstGeom prst="roundRect">
            <a:avLst/>
          </a:prstGeom>
          <a:solidFill>
            <a:schemeClr val="bg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991100" y="2574295"/>
            <a:ext cx="228600" cy="261610"/>
          </a:xfrm>
          <a:prstGeom prst="rect">
            <a:avLst/>
          </a:prstGeom>
          <a:noFill/>
        </p:spPr>
        <p:txBody>
          <a:bodyPr wrap="squar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2" name="Rectangle 1"/>
          <p:cNvSpPr/>
          <p:nvPr/>
        </p:nvSpPr>
        <p:spPr>
          <a:xfrm>
            <a:off x="6019800" y="2362200"/>
            <a:ext cx="914400" cy="228600"/>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6019800" y="2819400"/>
            <a:ext cx="990600" cy="228600"/>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25719" y="6172200"/>
            <a:ext cx="965381" cy="3168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5" name="TextBox 34"/>
          <p:cNvSpPr txBox="1"/>
          <p:nvPr/>
        </p:nvSpPr>
        <p:spPr>
          <a:xfrm>
            <a:off x="7172539" y="0"/>
            <a:ext cx="1971461" cy="738664"/>
          </a:xfrm>
          <a:prstGeom prst="rect">
            <a:avLst/>
          </a:prstGeom>
          <a:solidFill>
            <a:schemeClr val="accent6">
              <a:lumMod val="40000"/>
              <a:lumOff val="60000"/>
            </a:schemeClr>
          </a:solidFill>
          <a:ln w="31750">
            <a:solidFill>
              <a:srgbClr val="FF0000"/>
            </a:solidFill>
          </a:ln>
        </p:spPr>
        <p:txBody>
          <a:bodyPr wrap="square" rtlCol="0">
            <a:spAutoFit/>
          </a:bodyPr>
          <a:lstStyle/>
          <a:p>
            <a:pPr algn="ctr"/>
            <a:r>
              <a:rPr lang="en-US" sz="1400" b="1" dirty="0" smtClean="0"/>
              <a:t>When Random Repeat Printing is checked in previous screens</a:t>
            </a:r>
            <a:endParaRPr lang="en-US" sz="1400" b="1" dirty="0"/>
          </a:p>
        </p:txBody>
      </p:sp>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81500" y="2271712"/>
            <a:ext cx="2552700" cy="866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52600" y="1905000"/>
            <a:ext cx="2809875" cy="361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335269" y="3505200"/>
            <a:ext cx="2490473" cy="2590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4"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43400" y="3971925"/>
            <a:ext cx="533400" cy="523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6" name="Picture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429125" y="4943475"/>
            <a:ext cx="447675" cy="314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ectangle 8"/>
          <p:cNvSpPr/>
          <p:nvPr/>
        </p:nvSpPr>
        <p:spPr>
          <a:xfrm>
            <a:off x="3810000" y="4956832"/>
            <a:ext cx="619125" cy="14380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4838700" y="5028734"/>
            <a:ext cx="533400" cy="15716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3810000" y="5486400"/>
            <a:ext cx="1562100" cy="14856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5781675" y="5056378"/>
            <a:ext cx="619125" cy="14380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5781675" y="5486400"/>
            <a:ext cx="619125" cy="14380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3124200" y="5490232"/>
            <a:ext cx="245269" cy="14856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2743200" y="5029200"/>
            <a:ext cx="619125" cy="14380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3429000" y="4724400"/>
            <a:ext cx="304800" cy="4524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3429000" y="5491163"/>
            <a:ext cx="304800" cy="4524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5410200" y="4724400"/>
            <a:ext cx="304800" cy="4524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a:off x="5410200" y="5491163"/>
            <a:ext cx="304800" cy="4524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588108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4109107"/>
            <a:ext cx="609600" cy="1695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itle 1"/>
          <p:cNvSpPr txBox="1">
            <a:spLocks/>
          </p:cNvSpPr>
          <p:nvPr/>
        </p:nvSpPr>
        <p:spPr>
          <a:xfrm>
            <a:off x="1284327" y="-152400"/>
            <a:ext cx="6259473"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u="sng" dirty="0" smtClean="0"/>
              <a:t>Printing on Laddawn.com</a:t>
            </a:r>
            <a:endParaRPr lang="en-US" sz="4000" u="sng" dirty="0"/>
          </a:p>
        </p:txBody>
      </p:sp>
      <p:sp>
        <p:nvSpPr>
          <p:cNvPr id="3" name="Rectangle 2"/>
          <p:cNvSpPr/>
          <p:nvPr/>
        </p:nvSpPr>
        <p:spPr>
          <a:xfrm>
            <a:off x="2438400" y="5222500"/>
            <a:ext cx="4191000" cy="16355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01339" y="1676400"/>
            <a:ext cx="5798797" cy="48844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TextBox 11"/>
          <p:cNvSpPr txBox="1"/>
          <p:nvPr/>
        </p:nvSpPr>
        <p:spPr>
          <a:xfrm>
            <a:off x="914400" y="790188"/>
            <a:ext cx="7010400" cy="369332"/>
          </a:xfrm>
          <a:prstGeom prst="rect">
            <a:avLst/>
          </a:prstGeom>
          <a:solidFill>
            <a:schemeClr val="accent3">
              <a:lumMod val="40000"/>
              <a:lumOff val="60000"/>
            </a:schemeClr>
          </a:solidFill>
          <a:ln w="25400">
            <a:solidFill>
              <a:schemeClr val="tx1"/>
            </a:solidFill>
          </a:ln>
        </p:spPr>
        <p:txBody>
          <a:bodyPr wrap="square" rtlCol="0">
            <a:spAutoFit/>
          </a:bodyPr>
          <a:lstStyle/>
          <a:p>
            <a:pPr algn="ctr"/>
            <a:r>
              <a:rPr lang="en-US" b="1" dirty="0" smtClean="0"/>
              <a:t>Third-Party Image Editor when </a:t>
            </a:r>
            <a:r>
              <a:rPr lang="en-US" b="1" dirty="0" smtClean="0">
                <a:solidFill>
                  <a:srgbClr val="7030A0"/>
                </a:solidFill>
              </a:rPr>
              <a:t>“Create or pick your design” </a:t>
            </a:r>
            <a:r>
              <a:rPr lang="en-US" b="1" dirty="0" smtClean="0"/>
              <a:t>clicked</a:t>
            </a:r>
            <a:endParaRPr lang="en-US" dirty="0" smtClean="0"/>
          </a:p>
        </p:txBody>
      </p:sp>
      <p:sp>
        <p:nvSpPr>
          <p:cNvPr id="6" name="TextBox 5"/>
          <p:cNvSpPr txBox="1"/>
          <p:nvPr/>
        </p:nvSpPr>
        <p:spPr>
          <a:xfrm>
            <a:off x="-57863" y="634425"/>
            <a:ext cx="819327" cy="584775"/>
          </a:xfrm>
          <a:prstGeom prst="rect">
            <a:avLst/>
          </a:prstGeom>
          <a:noFill/>
        </p:spPr>
        <p:txBody>
          <a:bodyPr wrap="none" rtlCol="0">
            <a:spAutoFit/>
          </a:bodyPr>
          <a:lstStyle/>
          <a:p>
            <a:pPr algn="ctr"/>
            <a:r>
              <a:rPr lang="en-US" sz="1600" b="1" dirty="0" smtClean="0"/>
              <a:t>Pop-Up</a:t>
            </a:r>
          </a:p>
          <a:p>
            <a:pPr algn="ctr"/>
            <a:r>
              <a:rPr lang="en-US" sz="1600" b="1" dirty="0" smtClean="0"/>
              <a:t>Layer</a:t>
            </a:r>
            <a:endParaRPr lang="en-US" sz="1600" b="1" dirty="0"/>
          </a:p>
        </p:txBody>
      </p:sp>
      <p:cxnSp>
        <p:nvCxnSpPr>
          <p:cNvPr id="7" name="Straight Arrow Connector 6"/>
          <p:cNvCxnSpPr/>
          <p:nvPr/>
        </p:nvCxnSpPr>
        <p:spPr>
          <a:xfrm>
            <a:off x="609600" y="1159520"/>
            <a:ext cx="1066800" cy="74548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 name="Rounded Rectangle 4"/>
          <p:cNvSpPr/>
          <p:nvPr/>
        </p:nvSpPr>
        <p:spPr>
          <a:xfrm>
            <a:off x="4800600" y="2590800"/>
            <a:ext cx="609600" cy="228600"/>
          </a:xfrm>
          <a:prstGeom prst="roundRect">
            <a:avLst/>
          </a:prstGeom>
          <a:solidFill>
            <a:schemeClr val="bg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991100" y="2574295"/>
            <a:ext cx="228600" cy="261610"/>
          </a:xfrm>
          <a:prstGeom prst="rect">
            <a:avLst/>
          </a:prstGeom>
          <a:noFill/>
        </p:spPr>
        <p:txBody>
          <a:bodyPr wrap="square" rtlCol="0">
            <a:spAutoFit/>
          </a:bodyPr>
          <a:lstStyle/>
          <a:p>
            <a:r>
              <a:rPr lang="en-US" sz="1100" dirty="0" smtClean="0">
                <a:latin typeface="Arial" panose="020B0604020202020204" pitchFamily="34" charset="0"/>
                <a:cs typeface="Arial" panose="020B0604020202020204" pitchFamily="34" charset="0"/>
              </a:rPr>
              <a:t>1</a:t>
            </a:r>
            <a:endParaRPr lang="en-US" sz="1100" dirty="0">
              <a:latin typeface="Arial" panose="020B0604020202020204" pitchFamily="34" charset="0"/>
              <a:cs typeface="Arial" panose="020B0604020202020204" pitchFamily="34" charset="0"/>
            </a:endParaRPr>
          </a:p>
        </p:txBody>
      </p:sp>
      <p:sp>
        <p:nvSpPr>
          <p:cNvPr id="11" name="TextBox 10"/>
          <p:cNvSpPr txBox="1"/>
          <p:nvPr/>
        </p:nvSpPr>
        <p:spPr>
          <a:xfrm>
            <a:off x="7889121" y="993651"/>
            <a:ext cx="1245354" cy="1077218"/>
          </a:xfrm>
          <a:prstGeom prst="rect">
            <a:avLst/>
          </a:prstGeom>
          <a:noFill/>
        </p:spPr>
        <p:txBody>
          <a:bodyPr wrap="square" rtlCol="0">
            <a:spAutoFit/>
          </a:bodyPr>
          <a:lstStyle/>
          <a:p>
            <a:pPr algn="ctr"/>
            <a:r>
              <a:rPr lang="en-US" sz="1600" b="1" dirty="0" smtClean="0"/>
              <a:t>Automatic, but can be overridden by the user</a:t>
            </a:r>
            <a:endParaRPr lang="en-US" sz="1600" b="1" dirty="0"/>
          </a:p>
        </p:txBody>
      </p:sp>
      <p:sp>
        <p:nvSpPr>
          <p:cNvPr id="13" name="TextBox 12"/>
          <p:cNvSpPr txBox="1"/>
          <p:nvPr/>
        </p:nvSpPr>
        <p:spPr>
          <a:xfrm>
            <a:off x="7692648" y="2298412"/>
            <a:ext cx="1368965" cy="584775"/>
          </a:xfrm>
          <a:prstGeom prst="rect">
            <a:avLst/>
          </a:prstGeom>
          <a:noFill/>
        </p:spPr>
        <p:txBody>
          <a:bodyPr wrap="none" rtlCol="0">
            <a:spAutoFit/>
          </a:bodyPr>
          <a:lstStyle/>
          <a:p>
            <a:pPr algn="ctr"/>
            <a:r>
              <a:rPr lang="en-US" sz="1600" b="1" dirty="0" smtClean="0"/>
              <a:t>Automatically</a:t>
            </a:r>
          </a:p>
          <a:p>
            <a:pPr algn="ctr"/>
            <a:r>
              <a:rPr lang="en-US" sz="1600" b="1" dirty="0" smtClean="0"/>
              <a:t>Calculated</a:t>
            </a:r>
            <a:endParaRPr lang="en-US" sz="1600" b="1" dirty="0"/>
          </a:p>
        </p:txBody>
      </p:sp>
      <p:sp>
        <p:nvSpPr>
          <p:cNvPr id="21" name="TextBox 20"/>
          <p:cNvSpPr txBox="1"/>
          <p:nvPr/>
        </p:nvSpPr>
        <p:spPr>
          <a:xfrm>
            <a:off x="6402287" y="4109106"/>
            <a:ext cx="1417738" cy="1323439"/>
          </a:xfrm>
          <a:prstGeom prst="rect">
            <a:avLst/>
          </a:prstGeom>
          <a:noFill/>
        </p:spPr>
        <p:txBody>
          <a:bodyPr wrap="square" rtlCol="0">
            <a:spAutoFit/>
          </a:bodyPr>
          <a:lstStyle/>
          <a:p>
            <a:pPr algn="ctr"/>
            <a:r>
              <a:rPr lang="en-US" sz="1600" b="1" dirty="0" smtClean="0"/>
              <a:t>Bag template scaled from</a:t>
            </a:r>
          </a:p>
          <a:p>
            <a:pPr algn="ctr"/>
            <a:r>
              <a:rPr lang="en-US" sz="1600" b="1" dirty="0" smtClean="0"/>
              <a:t>variables passed from screen 1</a:t>
            </a:r>
            <a:endParaRPr lang="en-US" sz="1600" b="1" dirty="0"/>
          </a:p>
        </p:txBody>
      </p:sp>
      <p:sp>
        <p:nvSpPr>
          <p:cNvPr id="20" name="Right Brace 19"/>
          <p:cNvSpPr/>
          <p:nvPr/>
        </p:nvSpPr>
        <p:spPr>
          <a:xfrm>
            <a:off x="5829300" y="3505200"/>
            <a:ext cx="800100" cy="2535050"/>
          </a:xfrm>
          <a:prstGeom prst="rightBrace">
            <a:avLst>
              <a:gd name="adj1" fmla="val 8333"/>
              <a:gd name="adj2" fmla="val 50564"/>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TextBox 22"/>
          <p:cNvSpPr txBox="1"/>
          <p:nvPr/>
        </p:nvSpPr>
        <p:spPr>
          <a:xfrm>
            <a:off x="-36514" y="3048000"/>
            <a:ext cx="1159292" cy="1077218"/>
          </a:xfrm>
          <a:prstGeom prst="rect">
            <a:avLst/>
          </a:prstGeom>
          <a:noFill/>
        </p:spPr>
        <p:txBody>
          <a:bodyPr wrap="none" rtlCol="0">
            <a:spAutoFit/>
          </a:bodyPr>
          <a:lstStyle/>
          <a:p>
            <a:pPr algn="ctr"/>
            <a:r>
              <a:rPr lang="en-US" sz="1600" b="1" dirty="0" smtClean="0"/>
              <a:t>Ruler</a:t>
            </a:r>
          </a:p>
          <a:p>
            <a:pPr algn="ctr"/>
            <a:r>
              <a:rPr lang="en-US" sz="1600" b="1" dirty="0"/>
              <a:t>s</a:t>
            </a:r>
            <a:r>
              <a:rPr lang="en-US" sz="1600" b="1" dirty="0" smtClean="0"/>
              <a:t>caled for</a:t>
            </a:r>
          </a:p>
          <a:p>
            <a:pPr algn="ctr"/>
            <a:r>
              <a:rPr lang="en-US" sz="1600" b="1" dirty="0"/>
              <a:t>b</a:t>
            </a:r>
            <a:r>
              <a:rPr lang="en-US" sz="1600" b="1" dirty="0" smtClean="0"/>
              <a:t>ag </a:t>
            </a:r>
          </a:p>
          <a:p>
            <a:pPr algn="ctr"/>
            <a:r>
              <a:rPr lang="en-US" sz="1600" b="1" dirty="0" smtClean="0"/>
              <a:t>dimensions</a:t>
            </a:r>
            <a:endParaRPr lang="en-US" sz="1600" b="1" dirty="0"/>
          </a:p>
        </p:txBody>
      </p:sp>
      <p:sp>
        <p:nvSpPr>
          <p:cNvPr id="22" name="Left Brace 21"/>
          <p:cNvSpPr/>
          <p:nvPr/>
        </p:nvSpPr>
        <p:spPr>
          <a:xfrm>
            <a:off x="761464" y="3276600"/>
            <a:ext cx="914936" cy="2895600"/>
          </a:xfrm>
          <a:prstGeom prst="leftBrace">
            <a:avLst>
              <a:gd name="adj1" fmla="val 8333"/>
              <a:gd name="adj2" fmla="val 16448"/>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Oval 23"/>
          <p:cNvSpPr/>
          <p:nvPr/>
        </p:nvSpPr>
        <p:spPr>
          <a:xfrm>
            <a:off x="1752600" y="3167509"/>
            <a:ext cx="1371600" cy="1447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2819400" y="5070100"/>
            <a:ext cx="3409950" cy="5687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1674880" y="4495800"/>
            <a:ext cx="1525520" cy="1077218"/>
          </a:xfrm>
          <a:prstGeom prst="rect">
            <a:avLst/>
          </a:prstGeom>
          <a:noFill/>
        </p:spPr>
        <p:txBody>
          <a:bodyPr wrap="square" rtlCol="0">
            <a:spAutoFit/>
          </a:bodyPr>
          <a:lstStyle/>
          <a:p>
            <a:pPr algn="ctr"/>
            <a:r>
              <a:rPr lang="en-US" sz="1600" b="1" dirty="0" smtClean="0"/>
              <a:t>Representative of third-party image editor toolbars</a:t>
            </a:r>
            <a:endParaRPr lang="en-US" sz="1600" b="1" dirty="0"/>
          </a:p>
        </p:txBody>
      </p:sp>
      <p:cxnSp>
        <p:nvCxnSpPr>
          <p:cNvPr id="28" name="Straight Arrow Connector 27"/>
          <p:cNvCxnSpPr/>
          <p:nvPr/>
        </p:nvCxnSpPr>
        <p:spPr>
          <a:xfrm flipH="1" flipV="1">
            <a:off x="2971800" y="4430018"/>
            <a:ext cx="152400" cy="185291"/>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2667000" y="5573018"/>
            <a:ext cx="3810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76200" y="4572000"/>
            <a:ext cx="1482221" cy="2308324"/>
          </a:xfrm>
          <a:prstGeom prst="rect">
            <a:avLst/>
          </a:prstGeom>
          <a:noFill/>
        </p:spPr>
        <p:txBody>
          <a:bodyPr wrap="square" rtlCol="0">
            <a:spAutoFit/>
          </a:bodyPr>
          <a:lstStyle/>
          <a:p>
            <a:pPr algn="ctr"/>
            <a:r>
              <a:rPr lang="en-US" sz="1600" b="1" dirty="0" smtClean="0"/>
              <a:t>After I click “Continue” image and layout are saved. Price is calculated based on bag size and image parameters.</a:t>
            </a:r>
            <a:endParaRPr lang="en-US" sz="1600" b="1" dirty="0"/>
          </a:p>
        </p:txBody>
      </p:sp>
      <p:cxnSp>
        <p:nvCxnSpPr>
          <p:cNvPr id="33" name="Straight Arrow Connector 32"/>
          <p:cNvCxnSpPr/>
          <p:nvPr/>
        </p:nvCxnSpPr>
        <p:spPr>
          <a:xfrm flipV="1">
            <a:off x="1284327" y="6324600"/>
            <a:ext cx="2681625" cy="76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6019800" y="2362200"/>
            <a:ext cx="914400" cy="228600"/>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6019800" y="2819400"/>
            <a:ext cx="990600" cy="228600"/>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25719" y="6172200"/>
            <a:ext cx="965381" cy="3168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5" name="TextBox 34"/>
          <p:cNvSpPr txBox="1"/>
          <p:nvPr/>
        </p:nvSpPr>
        <p:spPr>
          <a:xfrm>
            <a:off x="7172539" y="0"/>
            <a:ext cx="1971461" cy="738664"/>
          </a:xfrm>
          <a:prstGeom prst="rect">
            <a:avLst/>
          </a:prstGeom>
          <a:solidFill>
            <a:schemeClr val="accent6">
              <a:lumMod val="40000"/>
              <a:lumOff val="60000"/>
            </a:schemeClr>
          </a:solidFill>
          <a:ln w="31750">
            <a:solidFill>
              <a:srgbClr val="FF0000"/>
            </a:solidFill>
          </a:ln>
        </p:spPr>
        <p:txBody>
          <a:bodyPr wrap="square" rtlCol="0">
            <a:spAutoFit/>
          </a:bodyPr>
          <a:lstStyle/>
          <a:p>
            <a:pPr algn="ctr"/>
            <a:r>
              <a:rPr lang="en-US" sz="1400" b="1" dirty="0" smtClean="0"/>
              <a:t>When Random Repeat Printing is checked in previous screens</a:t>
            </a:r>
            <a:endParaRPr lang="en-US" sz="1400" b="1" dirty="0"/>
          </a:p>
        </p:txBody>
      </p:sp>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81500" y="2271712"/>
            <a:ext cx="2552700" cy="866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Arrow Connector 9"/>
          <p:cNvCxnSpPr>
            <a:endCxn id="5" idx="3"/>
          </p:cNvCxnSpPr>
          <p:nvPr/>
        </p:nvCxnSpPr>
        <p:spPr>
          <a:xfrm flipH="1">
            <a:off x="5410200" y="2705100"/>
            <a:ext cx="21336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a:off x="3965952" y="1371600"/>
            <a:ext cx="3806448" cy="151158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3965952" y="1371600"/>
            <a:ext cx="3726696" cy="1219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7733524" y="3276600"/>
            <a:ext cx="1287212" cy="338554"/>
          </a:xfrm>
          <a:prstGeom prst="rect">
            <a:avLst/>
          </a:prstGeom>
          <a:noFill/>
        </p:spPr>
        <p:txBody>
          <a:bodyPr wrap="none" rtlCol="0">
            <a:spAutoFit/>
          </a:bodyPr>
          <a:lstStyle/>
          <a:p>
            <a:pPr algn="ctr"/>
            <a:r>
              <a:rPr lang="en-US" sz="1600" b="1" dirty="0" smtClean="0"/>
              <a:t>User Entered</a:t>
            </a:r>
            <a:endParaRPr lang="en-US" sz="1600" b="1" dirty="0"/>
          </a:p>
        </p:txBody>
      </p:sp>
      <p:cxnSp>
        <p:nvCxnSpPr>
          <p:cNvPr id="14" name="Straight Arrow Connector 13"/>
          <p:cNvCxnSpPr>
            <a:stCxn id="34" idx="1"/>
          </p:cNvCxnSpPr>
          <p:nvPr/>
        </p:nvCxnSpPr>
        <p:spPr>
          <a:xfrm flipH="1" flipV="1">
            <a:off x="5219700" y="3048000"/>
            <a:ext cx="2513824" cy="39787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2051"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52600" y="1905000"/>
            <a:ext cx="2809875" cy="361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335269" y="3505200"/>
            <a:ext cx="2490473" cy="2590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4"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43400" y="3971925"/>
            <a:ext cx="533400" cy="523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6" name="Picture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429125" y="4943475"/>
            <a:ext cx="447675" cy="314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6" name="Oval 25"/>
          <p:cNvSpPr/>
          <p:nvPr/>
        </p:nvSpPr>
        <p:spPr>
          <a:xfrm>
            <a:off x="2819400" y="5070100"/>
            <a:ext cx="3409950" cy="56349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p:cNvSpPr txBox="1"/>
          <p:nvPr/>
        </p:nvSpPr>
        <p:spPr>
          <a:xfrm>
            <a:off x="4800600" y="4444425"/>
            <a:ext cx="1419168" cy="584775"/>
          </a:xfrm>
          <a:prstGeom prst="rect">
            <a:avLst/>
          </a:prstGeom>
          <a:noFill/>
        </p:spPr>
        <p:txBody>
          <a:bodyPr wrap="square" rtlCol="0">
            <a:spAutoFit/>
          </a:bodyPr>
          <a:lstStyle/>
          <a:p>
            <a:pPr algn="ctr"/>
            <a:r>
              <a:rPr lang="en-US" sz="1600" b="1" dirty="0" smtClean="0"/>
              <a:t>Spacing sized from above</a:t>
            </a:r>
          </a:p>
        </p:txBody>
      </p:sp>
      <p:cxnSp>
        <p:nvCxnSpPr>
          <p:cNvPr id="37" name="Straight Arrow Connector 36"/>
          <p:cNvCxnSpPr>
            <a:stCxn id="44" idx="0"/>
          </p:cNvCxnSpPr>
          <p:nvPr/>
        </p:nvCxnSpPr>
        <p:spPr>
          <a:xfrm flipH="1" flipV="1">
            <a:off x="5105400" y="3048000"/>
            <a:ext cx="404784" cy="13964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8" name="Right Brace 37"/>
          <p:cNvSpPr/>
          <p:nvPr/>
        </p:nvSpPr>
        <p:spPr>
          <a:xfrm>
            <a:off x="4652962" y="4495800"/>
            <a:ext cx="338138" cy="447675"/>
          </a:xfrm>
          <a:prstGeom prst="righ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82972796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284327" y="-152400"/>
            <a:ext cx="6259473"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u="sng" dirty="0" smtClean="0"/>
              <a:t>Printing on Laddawn.com</a:t>
            </a:r>
            <a:endParaRPr lang="en-US" sz="4000" u="sng" dirty="0"/>
          </a:p>
        </p:txBody>
      </p:sp>
      <p:sp>
        <p:nvSpPr>
          <p:cNvPr id="3" name="Rectangle 2"/>
          <p:cNvSpPr/>
          <p:nvPr/>
        </p:nvSpPr>
        <p:spPr>
          <a:xfrm>
            <a:off x="2438400" y="5222500"/>
            <a:ext cx="4191000" cy="16355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1887291" y="790188"/>
            <a:ext cx="5188980" cy="553998"/>
          </a:xfrm>
          <a:prstGeom prst="rect">
            <a:avLst/>
          </a:prstGeom>
          <a:solidFill>
            <a:schemeClr val="accent3">
              <a:lumMod val="40000"/>
              <a:lumOff val="60000"/>
            </a:schemeClr>
          </a:solidFill>
          <a:ln w="25400">
            <a:solidFill>
              <a:schemeClr val="tx1"/>
            </a:solidFill>
          </a:ln>
        </p:spPr>
        <p:txBody>
          <a:bodyPr wrap="square" rtlCol="0">
            <a:spAutoFit/>
          </a:bodyPr>
          <a:lstStyle/>
          <a:p>
            <a:pPr algn="ctr"/>
            <a:r>
              <a:rPr lang="en-US" b="1" dirty="0" smtClean="0"/>
              <a:t>Screen Shot</a:t>
            </a:r>
          </a:p>
          <a:p>
            <a:pPr algn="ctr"/>
            <a:r>
              <a:rPr lang="en-US" sz="1200" b="1" dirty="0" smtClean="0"/>
              <a:t>(After “Continue” is clicked and an image is edited or created)</a:t>
            </a:r>
            <a:endParaRPr lang="en-US" sz="1200" dirty="0" smtClean="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1529" y="1600200"/>
            <a:ext cx="5084742" cy="4581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5" name="Straight Arrow Connector 4"/>
          <p:cNvCxnSpPr/>
          <p:nvPr/>
        </p:nvCxnSpPr>
        <p:spPr>
          <a:xfrm flipH="1">
            <a:off x="6248400" y="3890962"/>
            <a:ext cx="1600200" cy="37623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7543800" y="3598574"/>
            <a:ext cx="1143000" cy="584775"/>
          </a:xfrm>
          <a:prstGeom prst="rect">
            <a:avLst/>
          </a:prstGeom>
          <a:noFill/>
        </p:spPr>
        <p:txBody>
          <a:bodyPr wrap="square" rtlCol="0">
            <a:spAutoFit/>
          </a:bodyPr>
          <a:lstStyle/>
          <a:p>
            <a:pPr algn="ctr"/>
            <a:r>
              <a:rPr lang="en-US" sz="1600" b="1" dirty="0" smtClean="0"/>
              <a:t>Required </a:t>
            </a:r>
            <a:r>
              <a:rPr lang="en-US" sz="1600" b="1" dirty="0"/>
              <a:t>f</a:t>
            </a:r>
            <a:r>
              <a:rPr lang="en-US" sz="1600" b="1" dirty="0" smtClean="0"/>
              <a:t>ield</a:t>
            </a:r>
            <a:endParaRPr lang="en-US" sz="1600" b="1" dirty="0"/>
          </a:p>
        </p:txBody>
      </p:sp>
      <p:cxnSp>
        <p:nvCxnSpPr>
          <p:cNvPr id="13" name="Straight Arrow Connector 12"/>
          <p:cNvCxnSpPr/>
          <p:nvPr/>
        </p:nvCxnSpPr>
        <p:spPr>
          <a:xfrm flipH="1" flipV="1">
            <a:off x="5938837" y="4648200"/>
            <a:ext cx="1376363" cy="2286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7286625" y="4461300"/>
            <a:ext cx="1752600" cy="830997"/>
          </a:xfrm>
          <a:prstGeom prst="rect">
            <a:avLst/>
          </a:prstGeom>
          <a:noFill/>
        </p:spPr>
        <p:txBody>
          <a:bodyPr wrap="square" rtlCol="0">
            <a:spAutoFit/>
          </a:bodyPr>
          <a:lstStyle/>
          <a:p>
            <a:pPr algn="ctr"/>
            <a:r>
              <a:rPr lang="en-US" sz="1600" b="1" dirty="0" smtClean="0"/>
              <a:t>Clicking “edit” sends you back to the image editor</a:t>
            </a:r>
            <a:endParaRPr lang="en-US" sz="1600" b="1"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5292297"/>
            <a:ext cx="1047750" cy="142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TextBox 14"/>
          <p:cNvSpPr txBox="1"/>
          <p:nvPr/>
        </p:nvSpPr>
        <p:spPr>
          <a:xfrm>
            <a:off x="382648" y="3178076"/>
            <a:ext cx="1293752" cy="2308324"/>
          </a:xfrm>
          <a:prstGeom prst="rect">
            <a:avLst/>
          </a:prstGeom>
          <a:noFill/>
        </p:spPr>
        <p:txBody>
          <a:bodyPr wrap="square" rtlCol="0">
            <a:spAutoFit/>
          </a:bodyPr>
          <a:lstStyle/>
          <a:p>
            <a:pPr algn="ctr"/>
            <a:r>
              <a:rPr lang="en-US" sz="1600" b="1" dirty="0" smtClean="0"/>
              <a:t>This screen is the same regardless of which radio button is triggered from the previous screens</a:t>
            </a:r>
            <a:endParaRPr lang="en-US" sz="1600" b="1" dirty="0"/>
          </a:p>
        </p:txBody>
      </p:sp>
      <p:sp>
        <p:nvSpPr>
          <p:cNvPr id="2" name="Left Brace 1"/>
          <p:cNvSpPr/>
          <p:nvPr/>
        </p:nvSpPr>
        <p:spPr>
          <a:xfrm>
            <a:off x="1598552" y="4332238"/>
            <a:ext cx="763648" cy="315962"/>
          </a:xfrm>
          <a:prstGeom prst="lef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992843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284327" y="-152400"/>
            <a:ext cx="6259473"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u="sng" dirty="0" smtClean="0"/>
              <a:t>Printing on Laddawn.com</a:t>
            </a:r>
            <a:endParaRPr lang="en-US" sz="4000" u="sng" dirty="0"/>
          </a:p>
        </p:txBody>
      </p:sp>
      <p:sp>
        <p:nvSpPr>
          <p:cNvPr id="7" name="TextBox 6"/>
          <p:cNvSpPr txBox="1"/>
          <p:nvPr/>
        </p:nvSpPr>
        <p:spPr>
          <a:xfrm>
            <a:off x="1873967" y="790188"/>
            <a:ext cx="5053543" cy="369332"/>
          </a:xfrm>
          <a:prstGeom prst="rect">
            <a:avLst/>
          </a:prstGeom>
          <a:solidFill>
            <a:schemeClr val="accent3">
              <a:lumMod val="40000"/>
              <a:lumOff val="60000"/>
            </a:schemeClr>
          </a:solidFill>
          <a:ln w="25400">
            <a:solidFill>
              <a:schemeClr val="tx1"/>
            </a:solidFill>
          </a:ln>
        </p:spPr>
        <p:txBody>
          <a:bodyPr wrap="square" rtlCol="0">
            <a:spAutoFit/>
          </a:bodyPr>
          <a:lstStyle/>
          <a:p>
            <a:pPr algn="ctr"/>
            <a:r>
              <a:rPr lang="en-US" b="1" dirty="0" smtClean="0"/>
              <a:t>Current Random Repeat Printing Screen </a:t>
            </a:r>
            <a:endParaRPr lang="en-US" dirty="0" smtClean="0"/>
          </a:p>
        </p:txBody>
      </p:sp>
      <p:sp>
        <p:nvSpPr>
          <p:cNvPr id="3" name="Rectangle 2"/>
          <p:cNvSpPr/>
          <p:nvPr/>
        </p:nvSpPr>
        <p:spPr>
          <a:xfrm>
            <a:off x="2438400" y="5222500"/>
            <a:ext cx="4191000" cy="16355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1887291" y="790188"/>
            <a:ext cx="5053543" cy="369332"/>
          </a:xfrm>
          <a:prstGeom prst="rect">
            <a:avLst/>
          </a:prstGeom>
          <a:solidFill>
            <a:schemeClr val="accent3">
              <a:lumMod val="40000"/>
              <a:lumOff val="60000"/>
            </a:schemeClr>
          </a:solidFill>
          <a:ln w="25400">
            <a:solidFill>
              <a:schemeClr val="tx1"/>
            </a:solidFill>
          </a:ln>
        </p:spPr>
        <p:txBody>
          <a:bodyPr wrap="square" rtlCol="0">
            <a:spAutoFit/>
          </a:bodyPr>
          <a:lstStyle/>
          <a:p>
            <a:pPr algn="ctr"/>
            <a:r>
              <a:rPr lang="en-US" b="1" dirty="0" smtClean="0"/>
              <a:t>Future Site: Screen 5</a:t>
            </a:r>
            <a:endParaRPr lang="en-US" dirty="0" smtClean="0"/>
          </a:p>
        </p:txBody>
      </p:sp>
      <p:sp>
        <p:nvSpPr>
          <p:cNvPr id="6" name="TextBox 5"/>
          <p:cNvSpPr txBox="1"/>
          <p:nvPr/>
        </p:nvSpPr>
        <p:spPr>
          <a:xfrm>
            <a:off x="7239000" y="2510135"/>
            <a:ext cx="1752600" cy="830997"/>
          </a:xfrm>
          <a:prstGeom prst="rect">
            <a:avLst/>
          </a:prstGeom>
          <a:noFill/>
        </p:spPr>
        <p:txBody>
          <a:bodyPr wrap="square" rtlCol="0">
            <a:spAutoFit/>
          </a:bodyPr>
          <a:lstStyle/>
          <a:p>
            <a:pPr algn="ctr"/>
            <a:r>
              <a:rPr lang="en-US" sz="1600" b="1" dirty="0" smtClean="0"/>
              <a:t>Clicking “edit” sends you back to the image editor</a:t>
            </a:r>
            <a:endParaRPr lang="en-US" sz="1600" b="1" dirty="0"/>
          </a:p>
        </p:txBody>
      </p:sp>
      <p:sp>
        <p:nvSpPr>
          <p:cNvPr id="15" name="TextBox 14"/>
          <p:cNvSpPr txBox="1"/>
          <p:nvPr/>
        </p:nvSpPr>
        <p:spPr>
          <a:xfrm>
            <a:off x="7315200" y="4227255"/>
            <a:ext cx="1752600" cy="2062103"/>
          </a:xfrm>
          <a:prstGeom prst="rect">
            <a:avLst/>
          </a:prstGeom>
          <a:noFill/>
        </p:spPr>
        <p:txBody>
          <a:bodyPr wrap="square" rtlCol="0">
            <a:spAutoFit/>
          </a:bodyPr>
          <a:lstStyle/>
          <a:p>
            <a:pPr algn="ctr"/>
            <a:r>
              <a:rPr lang="en-US" sz="1600" b="1" dirty="0" smtClean="0"/>
              <a:t>Clicking “Add” puts the bag with the image in the shopping cart and allows the customer to begin the checkout process</a:t>
            </a:r>
            <a:endParaRPr lang="en-US" sz="1600" b="1"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1198697"/>
            <a:ext cx="4343400" cy="56593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5" name="Straight Arrow Connector 4"/>
          <p:cNvCxnSpPr/>
          <p:nvPr/>
        </p:nvCxnSpPr>
        <p:spPr>
          <a:xfrm flipH="1">
            <a:off x="5791200" y="2971800"/>
            <a:ext cx="1447800" cy="7620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6515100" y="4953000"/>
            <a:ext cx="800100" cy="7620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408027" y="4227255"/>
            <a:ext cx="1752600" cy="2308324"/>
          </a:xfrm>
          <a:prstGeom prst="rect">
            <a:avLst/>
          </a:prstGeom>
          <a:noFill/>
        </p:spPr>
        <p:txBody>
          <a:bodyPr wrap="square" rtlCol="0">
            <a:spAutoFit/>
          </a:bodyPr>
          <a:lstStyle/>
          <a:p>
            <a:pPr algn="ctr"/>
            <a:r>
              <a:rPr lang="en-US" sz="1600" b="1" dirty="0" smtClean="0"/>
              <a:t>Clicking “Share” or “Save” puts the bag with the image in the customer’s “Saved </a:t>
            </a:r>
            <a:r>
              <a:rPr lang="en-US" sz="1600" b="1" dirty="0"/>
              <a:t>I</a:t>
            </a:r>
            <a:r>
              <a:rPr lang="en-US" sz="1600" b="1" dirty="0" smtClean="0"/>
              <a:t>tems” list, which can be added to checkout at any time in the future</a:t>
            </a:r>
            <a:endParaRPr lang="en-US" sz="1600" b="1" dirty="0"/>
          </a:p>
        </p:txBody>
      </p:sp>
      <p:cxnSp>
        <p:nvCxnSpPr>
          <p:cNvPr id="12" name="Straight Arrow Connector 11"/>
          <p:cNvCxnSpPr/>
          <p:nvPr/>
        </p:nvCxnSpPr>
        <p:spPr>
          <a:xfrm>
            <a:off x="2160627" y="5222500"/>
            <a:ext cx="3401973" cy="9497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38450" y="4333875"/>
            <a:ext cx="1047750" cy="142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TextBox 13"/>
          <p:cNvSpPr txBox="1"/>
          <p:nvPr/>
        </p:nvSpPr>
        <p:spPr>
          <a:xfrm>
            <a:off x="438396" y="1355973"/>
            <a:ext cx="1293752" cy="2308324"/>
          </a:xfrm>
          <a:prstGeom prst="rect">
            <a:avLst/>
          </a:prstGeom>
          <a:noFill/>
        </p:spPr>
        <p:txBody>
          <a:bodyPr wrap="square" rtlCol="0">
            <a:spAutoFit/>
          </a:bodyPr>
          <a:lstStyle/>
          <a:p>
            <a:pPr algn="ctr"/>
            <a:r>
              <a:rPr lang="en-US" sz="1600" b="1" dirty="0" smtClean="0"/>
              <a:t>This screen is the same regardless of which radio button is triggered from the previous screens</a:t>
            </a:r>
            <a:endParaRPr lang="en-US" sz="1600" b="1" dirty="0"/>
          </a:p>
        </p:txBody>
      </p:sp>
      <p:sp>
        <p:nvSpPr>
          <p:cNvPr id="2" name="Left Brace 1"/>
          <p:cNvSpPr/>
          <p:nvPr/>
        </p:nvSpPr>
        <p:spPr>
          <a:xfrm>
            <a:off x="1873967" y="3505200"/>
            <a:ext cx="888283" cy="304800"/>
          </a:xfrm>
          <a:prstGeom prst="lef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3" name="Straight Connector 12"/>
          <p:cNvCxnSpPr>
            <a:stCxn id="2" idx="1"/>
          </p:cNvCxnSpPr>
          <p:nvPr/>
        </p:nvCxnSpPr>
        <p:spPr>
          <a:xfrm flipH="1" flipV="1">
            <a:off x="1524000" y="2925633"/>
            <a:ext cx="349967" cy="731967"/>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10667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284327" y="0"/>
            <a:ext cx="6259473"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u="sng" dirty="0" smtClean="0"/>
              <a:t>Printing on Laddawn.com</a:t>
            </a:r>
            <a:endParaRPr lang="en-US" sz="4000" u="sng" dirty="0"/>
          </a:p>
        </p:txBody>
      </p:sp>
      <p:sp>
        <p:nvSpPr>
          <p:cNvPr id="11" name="TextBox 10"/>
          <p:cNvSpPr txBox="1"/>
          <p:nvPr/>
        </p:nvSpPr>
        <p:spPr>
          <a:xfrm>
            <a:off x="1887291" y="1383268"/>
            <a:ext cx="5053543" cy="369332"/>
          </a:xfrm>
          <a:prstGeom prst="rect">
            <a:avLst/>
          </a:prstGeom>
          <a:solidFill>
            <a:srgbClr val="FFFF00"/>
          </a:solidFill>
          <a:ln w="25400">
            <a:solidFill>
              <a:schemeClr val="tx1"/>
            </a:solidFill>
          </a:ln>
        </p:spPr>
        <p:txBody>
          <a:bodyPr wrap="square" rtlCol="0">
            <a:spAutoFit/>
          </a:bodyPr>
          <a:lstStyle/>
          <a:p>
            <a:pPr algn="ctr"/>
            <a:r>
              <a:rPr lang="en-US" b="1" dirty="0" smtClean="0"/>
              <a:t>Potential Vendors</a:t>
            </a:r>
            <a:endParaRPr lang="en-US" dirty="0" smtClean="0"/>
          </a:p>
        </p:txBody>
      </p:sp>
      <p:graphicFrame>
        <p:nvGraphicFramePr>
          <p:cNvPr id="8" name="Table 7"/>
          <p:cNvGraphicFramePr>
            <a:graphicFrameLocks noGrp="1"/>
          </p:cNvGraphicFramePr>
          <p:nvPr>
            <p:extLst>
              <p:ext uri="{D42A27DB-BD31-4B8C-83A1-F6EECF244321}">
                <p14:modId xmlns:p14="http://schemas.microsoft.com/office/powerpoint/2010/main" val="2654370308"/>
              </p:ext>
            </p:extLst>
          </p:nvPr>
        </p:nvGraphicFramePr>
        <p:xfrm>
          <a:off x="838200" y="2438400"/>
          <a:ext cx="7391401" cy="2228850"/>
        </p:xfrm>
        <a:graphic>
          <a:graphicData uri="http://schemas.openxmlformats.org/drawingml/2006/table">
            <a:tbl>
              <a:tblPr>
                <a:tableStyleId>{5C22544A-7EE6-4342-B048-85BDC9FD1C3A}</a:tableStyleId>
              </a:tblPr>
              <a:tblGrid>
                <a:gridCol w="2282058"/>
                <a:gridCol w="1680342"/>
                <a:gridCol w="2142847"/>
                <a:gridCol w="1286154"/>
              </a:tblGrid>
              <a:tr h="190500">
                <a:tc>
                  <a:txBody>
                    <a:bodyPr/>
                    <a:lstStyle/>
                    <a:p>
                      <a:pPr algn="ctr" fontAlgn="b"/>
                      <a:r>
                        <a:rPr lang="en-US" sz="1400" u="none" strike="noStrike" dirty="0">
                          <a:effectLst/>
                        </a:rPr>
                        <a:t>Company</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rPr>
                        <a:t>Location</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rPr>
                        <a:t>Product</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smtClean="0">
                          <a:effectLst/>
                        </a:rPr>
                        <a:t>Cost</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u="none" strike="noStrike" dirty="0" err="1">
                          <a:effectLst/>
                        </a:rPr>
                        <a:t>ZenPrint</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a:effectLst/>
                        </a:rPr>
                        <a:t>Utah</a:t>
                      </a:r>
                      <a:endParaRPr lang="en-US" sz="14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a:effectLst/>
                        </a:rPr>
                        <a:t>ZenStudio</a:t>
                      </a:r>
                      <a:endParaRPr lang="en-US" sz="14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u="none" strike="noStrike" dirty="0" err="1">
                          <a:effectLst/>
                        </a:rPr>
                        <a:t>iScripts</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a:effectLst/>
                        </a:rPr>
                        <a:t>Illinois</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a:effectLst/>
                        </a:rPr>
                        <a:t>Printlogic</a:t>
                      </a:r>
                      <a:endParaRPr lang="en-US" sz="14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u="none" strike="noStrike">
                          <a:effectLst/>
                        </a:rPr>
                        <a:t>Qprintpro</a:t>
                      </a:r>
                      <a:endParaRPr lang="en-US" sz="14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smtClean="0">
                          <a:effectLst/>
                        </a:rPr>
                        <a:t>Canada (US Office)</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a:effectLst/>
                        </a:rPr>
                        <a:t>E-Designer</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u="none" strike="noStrike">
                          <a:effectLst/>
                        </a:rPr>
                        <a:t>PrintNow</a:t>
                      </a:r>
                      <a:endParaRPr lang="en-US" sz="14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smtClean="0">
                          <a:effectLst/>
                        </a:rPr>
                        <a:t>Massachusetts</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err="1">
                          <a:effectLst/>
                        </a:rPr>
                        <a:t>PrintNow</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u="none" strike="noStrike">
                          <a:effectLst/>
                        </a:rPr>
                        <a:t>Aleyant</a:t>
                      </a:r>
                      <a:endParaRPr lang="en-US" sz="14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a:effectLst/>
                        </a:rPr>
                        <a:t>Illinois</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err="1">
                          <a:effectLst/>
                        </a:rPr>
                        <a:t>eDocBuilder</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u="none" strike="noStrike">
                          <a:effectLst/>
                        </a:rPr>
                        <a:t>No-refresh</a:t>
                      </a:r>
                      <a:endParaRPr lang="en-US" sz="14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smtClean="0">
                          <a:effectLst/>
                        </a:rPr>
                        <a:t>India (US Office)</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a:effectLst/>
                        </a:rPr>
                        <a:t>Online Designer</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u="none" strike="noStrike">
                          <a:effectLst/>
                        </a:rPr>
                        <a:t>DesignNBuy</a:t>
                      </a:r>
                      <a:endParaRPr lang="en-US" sz="14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smtClean="0">
                          <a:effectLst/>
                        </a:rPr>
                        <a:t>India (US Office)</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a:effectLst/>
                        </a:rPr>
                        <a:t>All-In-One Designer</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u="none" strike="noStrike" dirty="0" err="1">
                          <a:effectLst/>
                        </a:rPr>
                        <a:t>Onprintshop</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smtClean="0">
                          <a:effectLst/>
                        </a:rPr>
                        <a:t>India (US Office)</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a:effectLst/>
                        </a:rPr>
                        <a:t>Online Designer Studio</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b="0" i="0" u="none" strike="noStrike" dirty="0" smtClean="0">
                          <a:solidFill>
                            <a:srgbClr val="000000"/>
                          </a:solidFill>
                          <a:effectLst/>
                          <a:latin typeface="Calibri"/>
                        </a:rPr>
                        <a:t>Amazing Print</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b="0" i="0" u="none" strike="noStrike" dirty="0" smtClean="0">
                          <a:solidFill>
                            <a:srgbClr val="000000"/>
                          </a:solidFill>
                          <a:effectLst/>
                          <a:latin typeface="Calibri"/>
                        </a:rPr>
                        <a:t>Canada</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b="0" i="0" u="none" strike="noStrike" dirty="0" err="1" smtClean="0">
                          <a:solidFill>
                            <a:srgbClr val="000000"/>
                          </a:solidFill>
                          <a:effectLst/>
                          <a:latin typeface="Calibri"/>
                        </a:rPr>
                        <a:t>eCardBuilder</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TextBox 1"/>
          <p:cNvSpPr txBox="1"/>
          <p:nvPr/>
        </p:nvSpPr>
        <p:spPr>
          <a:xfrm>
            <a:off x="838200" y="5149334"/>
            <a:ext cx="7391400" cy="923330"/>
          </a:xfrm>
          <a:prstGeom prst="rect">
            <a:avLst/>
          </a:prstGeom>
          <a:noFill/>
        </p:spPr>
        <p:txBody>
          <a:bodyPr wrap="square" rtlCol="0">
            <a:spAutoFit/>
          </a:bodyPr>
          <a:lstStyle/>
          <a:p>
            <a:pPr algn="ctr"/>
            <a:r>
              <a:rPr lang="en-US" b="1" dirty="0" err="1" smtClean="0"/>
              <a:t>Zenprint</a:t>
            </a:r>
            <a:r>
              <a:rPr lang="en-US" b="1" dirty="0" smtClean="0"/>
              <a:t> – Standalone designer that resides on the web that you pay a monthly fee to “call” from you web site. Ultimately, cannot do dynamic templates and not interested in modifying a version for us for a fee.</a:t>
            </a:r>
            <a:endParaRPr lang="en-US" b="1" dirty="0"/>
          </a:p>
        </p:txBody>
      </p:sp>
      <p:cxnSp>
        <p:nvCxnSpPr>
          <p:cNvPr id="13" name="Curved Connector 12"/>
          <p:cNvCxnSpPr>
            <a:stCxn id="2" idx="1"/>
          </p:cNvCxnSpPr>
          <p:nvPr/>
        </p:nvCxnSpPr>
        <p:spPr>
          <a:xfrm rot="10800000">
            <a:off x="838200" y="2743201"/>
            <a:ext cx="12700" cy="2867799"/>
          </a:xfrm>
          <a:prstGeom prst="curvedConnector4">
            <a:avLst>
              <a:gd name="adj1" fmla="val 4837504"/>
              <a:gd name="adj2" fmla="val 99898"/>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38517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284327" y="0"/>
            <a:ext cx="6259473"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u="sng" dirty="0" smtClean="0"/>
              <a:t>Printing on Laddawn.com</a:t>
            </a:r>
            <a:endParaRPr lang="en-US" sz="4000" u="sng" dirty="0"/>
          </a:p>
        </p:txBody>
      </p:sp>
      <p:sp>
        <p:nvSpPr>
          <p:cNvPr id="11" name="TextBox 10"/>
          <p:cNvSpPr txBox="1"/>
          <p:nvPr/>
        </p:nvSpPr>
        <p:spPr>
          <a:xfrm>
            <a:off x="1887291" y="1383268"/>
            <a:ext cx="5053543" cy="369332"/>
          </a:xfrm>
          <a:prstGeom prst="rect">
            <a:avLst/>
          </a:prstGeom>
          <a:solidFill>
            <a:srgbClr val="FFFF00"/>
          </a:solidFill>
          <a:ln w="25400">
            <a:solidFill>
              <a:schemeClr val="tx1"/>
            </a:solidFill>
          </a:ln>
        </p:spPr>
        <p:txBody>
          <a:bodyPr wrap="square" rtlCol="0">
            <a:spAutoFit/>
          </a:bodyPr>
          <a:lstStyle/>
          <a:p>
            <a:pPr algn="ctr"/>
            <a:r>
              <a:rPr lang="en-US" b="1" dirty="0" smtClean="0"/>
              <a:t>Potential Vendors</a:t>
            </a:r>
            <a:endParaRPr lang="en-US" dirty="0" smtClean="0"/>
          </a:p>
        </p:txBody>
      </p:sp>
      <p:graphicFrame>
        <p:nvGraphicFramePr>
          <p:cNvPr id="8" name="Table 7"/>
          <p:cNvGraphicFramePr>
            <a:graphicFrameLocks noGrp="1"/>
          </p:cNvGraphicFramePr>
          <p:nvPr>
            <p:extLst>
              <p:ext uri="{D42A27DB-BD31-4B8C-83A1-F6EECF244321}">
                <p14:modId xmlns:p14="http://schemas.microsoft.com/office/powerpoint/2010/main" val="3509102820"/>
              </p:ext>
            </p:extLst>
          </p:nvPr>
        </p:nvGraphicFramePr>
        <p:xfrm>
          <a:off x="838200" y="2438400"/>
          <a:ext cx="7391401" cy="2228850"/>
        </p:xfrm>
        <a:graphic>
          <a:graphicData uri="http://schemas.openxmlformats.org/drawingml/2006/table">
            <a:tbl>
              <a:tblPr>
                <a:tableStyleId>{5C22544A-7EE6-4342-B048-85BDC9FD1C3A}</a:tableStyleId>
              </a:tblPr>
              <a:tblGrid>
                <a:gridCol w="2282058"/>
                <a:gridCol w="1680342"/>
                <a:gridCol w="2142847"/>
                <a:gridCol w="1286154"/>
              </a:tblGrid>
              <a:tr h="190500">
                <a:tc>
                  <a:txBody>
                    <a:bodyPr/>
                    <a:lstStyle/>
                    <a:p>
                      <a:pPr algn="ctr" fontAlgn="b"/>
                      <a:r>
                        <a:rPr lang="en-US" sz="1400" u="none" strike="noStrike" dirty="0">
                          <a:effectLst/>
                        </a:rPr>
                        <a:t>Company</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rPr>
                        <a:t>Location</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rPr>
                        <a:t>Product</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smtClean="0">
                          <a:effectLst/>
                        </a:rPr>
                        <a:t>Cost</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u="none" strike="noStrike" dirty="0" err="1">
                          <a:effectLst/>
                        </a:rPr>
                        <a:t>ZenPrint</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a:effectLst/>
                        </a:rPr>
                        <a:t>Utah</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err="1">
                          <a:effectLst/>
                        </a:rPr>
                        <a:t>ZenStudio</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ctr" fontAlgn="b"/>
                      <a:r>
                        <a:rPr lang="en-US" sz="1400" b="0" i="0" u="none" strike="noStrike" dirty="0" smtClean="0">
                          <a:solidFill>
                            <a:srgbClr val="000000"/>
                          </a:solidFill>
                          <a:effectLst/>
                          <a:latin typeface="Calibri"/>
                        </a:rPr>
                        <a:t>$299/month</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F21A"/>
                    </a:solidFill>
                  </a:tcPr>
                </a:tc>
              </a:tr>
              <a:tr h="190500">
                <a:tc>
                  <a:txBody>
                    <a:bodyPr/>
                    <a:lstStyle/>
                    <a:p>
                      <a:pPr algn="l" fontAlgn="b"/>
                      <a:r>
                        <a:rPr lang="en-US" sz="1400" u="none" strike="noStrike" dirty="0" err="1">
                          <a:effectLst/>
                        </a:rPr>
                        <a:t>iScripts</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a:effectLst/>
                        </a:rPr>
                        <a:t>Illinois</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err="1">
                          <a:effectLst/>
                        </a:rPr>
                        <a:t>Printlogic</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u="none" strike="noStrike">
                          <a:effectLst/>
                        </a:rPr>
                        <a:t>Qprintpro</a:t>
                      </a:r>
                      <a:endParaRPr lang="en-US" sz="14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smtClean="0">
                          <a:effectLst/>
                        </a:rPr>
                        <a:t>Canada (US Office)</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a:effectLst/>
                        </a:rPr>
                        <a:t>E-Designer</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u="none" strike="noStrike">
                          <a:effectLst/>
                        </a:rPr>
                        <a:t>PrintNow</a:t>
                      </a:r>
                      <a:endParaRPr lang="en-US" sz="14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smtClean="0">
                          <a:effectLst/>
                        </a:rPr>
                        <a:t>Massachusetts</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err="1">
                          <a:effectLst/>
                        </a:rPr>
                        <a:t>PrintNow</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u="none" strike="noStrike">
                          <a:effectLst/>
                        </a:rPr>
                        <a:t>Aleyant</a:t>
                      </a:r>
                      <a:endParaRPr lang="en-US" sz="14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a:effectLst/>
                        </a:rPr>
                        <a:t>Illinois</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err="1">
                          <a:effectLst/>
                        </a:rPr>
                        <a:t>eDocBuilder</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u="none" strike="noStrike">
                          <a:effectLst/>
                        </a:rPr>
                        <a:t>No-refresh</a:t>
                      </a:r>
                      <a:endParaRPr lang="en-US" sz="14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smtClean="0">
                          <a:effectLst/>
                        </a:rPr>
                        <a:t>India (US Office)</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a:effectLst/>
                        </a:rPr>
                        <a:t>Online Designer</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u="none" strike="noStrike">
                          <a:effectLst/>
                        </a:rPr>
                        <a:t>DesignNBuy</a:t>
                      </a:r>
                      <a:endParaRPr lang="en-US" sz="14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smtClean="0">
                          <a:effectLst/>
                        </a:rPr>
                        <a:t>India (US Office)</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a:effectLst/>
                        </a:rPr>
                        <a:t>All-In-One Designer</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u="none" strike="noStrike" dirty="0" err="1">
                          <a:effectLst/>
                        </a:rPr>
                        <a:t>Onprintshop</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smtClean="0">
                          <a:effectLst/>
                        </a:rPr>
                        <a:t>India (US Office)</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a:effectLst/>
                        </a:rPr>
                        <a:t>Online Designer Studio</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b="0" i="0" u="none" strike="noStrike" dirty="0" smtClean="0">
                          <a:solidFill>
                            <a:srgbClr val="000000"/>
                          </a:solidFill>
                          <a:effectLst/>
                          <a:latin typeface="Calibri"/>
                        </a:rPr>
                        <a:t>Amazing Print</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b="0" i="0" u="none" strike="noStrike" dirty="0" smtClean="0">
                          <a:solidFill>
                            <a:srgbClr val="000000"/>
                          </a:solidFill>
                          <a:effectLst/>
                          <a:latin typeface="Calibri"/>
                        </a:rPr>
                        <a:t>Canada</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b="0" i="0" u="none" strike="noStrike" dirty="0" err="1" smtClean="0">
                          <a:solidFill>
                            <a:srgbClr val="000000"/>
                          </a:solidFill>
                          <a:effectLst/>
                          <a:latin typeface="Calibri"/>
                        </a:rPr>
                        <a:t>eCardBuilder</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TextBox 1"/>
          <p:cNvSpPr txBox="1"/>
          <p:nvPr/>
        </p:nvSpPr>
        <p:spPr>
          <a:xfrm>
            <a:off x="838200" y="5149334"/>
            <a:ext cx="7391400" cy="1477328"/>
          </a:xfrm>
          <a:prstGeom prst="rect">
            <a:avLst/>
          </a:prstGeom>
          <a:noFill/>
        </p:spPr>
        <p:txBody>
          <a:bodyPr wrap="square" rtlCol="0">
            <a:spAutoFit/>
          </a:bodyPr>
          <a:lstStyle/>
          <a:p>
            <a:pPr algn="ctr"/>
            <a:r>
              <a:rPr lang="en-US" b="1" dirty="0" err="1" smtClean="0"/>
              <a:t>iScripts</a:t>
            </a:r>
            <a:r>
              <a:rPr lang="en-US" b="1" dirty="0" smtClean="0"/>
              <a:t> – Designer software in a box. One-time fee, buy the software, load it on our server and away we go. They are willing to modify the software for our use at a “too reasonable” price. After they did more research, they stated their software is built in PHP and because our web site is Asp.net, they are not compatible.</a:t>
            </a:r>
            <a:endParaRPr lang="en-US" b="1" dirty="0"/>
          </a:p>
        </p:txBody>
      </p:sp>
      <p:cxnSp>
        <p:nvCxnSpPr>
          <p:cNvPr id="9" name="Curved Connector 8"/>
          <p:cNvCxnSpPr>
            <a:stCxn id="2" idx="1"/>
          </p:cNvCxnSpPr>
          <p:nvPr/>
        </p:nvCxnSpPr>
        <p:spPr>
          <a:xfrm rot="10800000">
            <a:off x="838200" y="3048000"/>
            <a:ext cx="12700" cy="2839998"/>
          </a:xfrm>
          <a:prstGeom prst="curvedConnector4">
            <a:avLst>
              <a:gd name="adj1" fmla="val 5175000"/>
              <a:gd name="adj2" fmla="val 100233"/>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89102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284327" y="0"/>
            <a:ext cx="6259473"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u="sng" dirty="0" smtClean="0"/>
              <a:t>Printing on Laddawn.com</a:t>
            </a:r>
            <a:endParaRPr lang="en-US" sz="4000" u="sng" dirty="0"/>
          </a:p>
        </p:txBody>
      </p:sp>
      <p:sp>
        <p:nvSpPr>
          <p:cNvPr id="11" name="TextBox 10"/>
          <p:cNvSpPr txBox="1"/>
          <p:nvPr/>
        </p:nvSpPr>
        <p:spPr>
          <a:xfrm>
            <a:off x="1887291" y="1383268"/>
            <a:ext cx="5053543" cy="369332"/>
          </a:xfrm>
          <a:prstGeom prst="rect">
            <a:avLst/>
          </a:prstGeom>
          <a:solidFill>
            <a:srgbClr val="FFFF00"/>
          </a:solidFill>
          <a:ln w="25400">
            <a:solidFill>
              <a:schemeClr val="tx1"/>
            </a:solidFill>
          </a:ln>
        </p:spPr>
        <p:txBody>
          <a:bodyPr wrap="square" rtlCol="0">
            <a:spAutoFit/>
          </a:bodyPr>
          <a:lstStyle/>
          <a:p>
            <a:pPr algn="ctr"/>
            <a:r>
              <a:rPr lang="en-US" b="1" dirty="0" smtClean="0"/>
              <a:t>Potential Vendors</a:t>
            </a:r>
            <a:endParaRPr lang="en-US" dirty="0" smtClean="0"/>
          </a:p>
        </p:txBody>
      </p:sp>
      <p:graphicFrame>
        <p:nvGraphicFramePr>
          <p:cNvPr id="8" name="Table 7"/>
          <p:cNvGraphicFramePr>
            <a:graphicFrameLocks noGrp="1"/>
          </p:cNvGraphicFramePr>
          <p:nvPr>
            <p:extLst>
              <p:ext uri="{D42A27DB-BD31-4B8C-83A1-F6EECF244321}">
                <p14:modId xmlns:p14="http://schemas.microsoft.com/office/powerpoint/2010/main" val="718117667"/>
              </p:ext>
            </p:extLst>
          </p:nvPr>
        </p:nvGraphicFramePr>
        <p:xfrm>
          <a:off x="838200" y="2438400"/>
          <a:ext cx="7391401" cy="2228850"/>
        </p:xfrm>
        <a:graphic>
          <a:graphicData uri="http://schemas.openxmlformats.org/drawingml/2006/table">
            <a:tbl>
              <a:tblPr>
                <a:tableStyleId>{5C22544A-7EE6-4342-B048-85BDC9FD1C3A}</a:tableStyleId>
              </a:tblPr>
              <a:tblGrid>
                <a:gridCol w="2282058"/>
                <a:gridCol w="1680342"/>
                <a:gridCol w="2142847"/>
                <a:gridCol w="1286154"/>
              </a:tblGrid>
              <a:tr h="190500">
                <a:tc>
                  <a:txBody>
                    <a:bodyPr/>
                    <a:lstStyle/>
                    <a:p>
                      <a:pPr algn="ctr" fontAlgn="b"/>
                      <a:r>
                        <a:rPr lang="en-US" sz="1400" u="none" strike="noStrike" dirty="0">
                          <a:effectLst/>
                        </a:rPr>
                        <a:t>Company</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rPr>
                        <a:t>Location</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rPr>
                        <a:t>Product</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smtClean="0">
                          <a:effectLst/>
                        </a:rPr>
                        <a:t>Cost</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u="none" strike="noStrike" dirty="0" err="1">
                          <a:effectLst/>
                        </a:rPr>
                        <a:t>ZenPrint</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a:effectLst/>
                        </a:rPr>
                        <a:t>Utah</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err="1">
                          <a:effectLst/>
                        </a:rPr>
                        <a:t>ZenStudio</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ctr" fontAlgn="b"/>
                      <a:r>
                        <a:rPr lang="en-US" sz="1400" b="0" i="0" u="none" strike="noStrike" dirty="0" smtClean="0">
                          <a:solidFill>
                            <a:srgbClr val="000000"/>
                          </a:solidFill>
                          <a:effectLst/>
                          <a:latin typeface="Calibri"/>
                        </a:rPr>
                        <a:t>$299/month</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F21A"/>
                    </a:solidFill>
                  </a:tcPr>
                </a:tc>
              </a:tr>
              <a:tr h="190500">
                <a:tc>
                  <a:txBody>
                    <a:bodyPr/>
                    <a:lstStyle/>
                    <a:p>
                      <a:pPr algn="l" fontAlgn="b"/>
                      <a:r>
                        <a:rPr lang="en-US" sz="1400" u="none" strike="noStrike" dirty="0" err="1">
                          <a:effectLst/>
                        </a:rPr>
                        <a:t>iScripts</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a:effectLst/>
                        </a:rPr>
                        <a:t>Illinois</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err="1">
                          <a:effectLst/>
                        </a:rPr>
                        <a:t>Printlogic</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ctr" fontAlgn="b"/>
                      <a:r>
                        <a:rPr lang="en-US" sz="1400" b="0" i="0" u="none" strike="noStrike" dirty="0" smtClean="0">
                          <a:solidFill>
                            <a:srgbClr val="000000"/>
                          </a:solidFill>
                          <a:effectLst/>
                          <a:latin typeface="Calibri"/>
                        </a:rPr>
                        <a:t>$5,000</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F21A"/>
                    </a:solidFill>
                  </a:tcPr>
                </a:tc>
              </a:tr>
              <a:tr h="190500">
                <a:tc>
                  <a:txBody>
                    <a:bodyPr/>
                    <a:lstStyle/>
                    <a:p>
                      <a:pPr algn="l" fontAlgn="b"/>
                      <a:r>
                        <a:rPr lang="en-US" sz="1400" u="none" strike="noStrike" dirty="0" err="1">
                          <a:effectLst/>
                        </a:rPr>
                        <a:t>Qprintpro</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smtClean="0">
                          <a:effectLst/>
                        </a:rPr>
                        <a:t>Canada (US Office)</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a:effectLst/>
                        </a:rPr>
                        <a:t>E-Designer</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u="none" strike="noStrike">
                          <a:effectLst/>
                        </a:rPr>
                        <a:t>PrintNow</a:t>
                      </a:r>
                      <a:endParaRPr lang="en-US" sz="14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smtClean="0">
                          <a:effectLst/>
                        </a:rPr>
                        <a:t>Massachusetts</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err="1">
                          <a:effectLst/>
                        </a:rPr>
                        <a:t>PrintNow</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u="none" strike="noStrike">
                          <a:effectLst/>
                        </a:rPr>
                        <a:t>Aleyant</a:t>
                      </a:r>
                      <a:endParaRPr lang="en-US" sz="14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a:effectLst/>
                        </a:rPr>
                        <a:t>Illinois</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err="1">
                          <a:effectLst/>
                        </a:rPr>
                        <a:t>eDocBuilder</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u="none" strike="noStrike">
                          <a:effectLst/>
                        </a:rPr>
                        <a:t>No-refresh</a:t>
                      </a:r>
                      <a:endParaRPr lang="en-US" sz="14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smtClean="0">
                          <a:effectLst/>
                        </a:rPr>
                        <a:t>India (US Office)</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a:effectLst/>
                        </a:rPr>
                        <a:t>Online Designer</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u="none" strike="noStrike">
                          <a:effectLst/>
                        </a:rPr>
                        <a:t>DesignNBuy</a:t>
                      </a:r>
                      <a:endParaRPr lang="en-US" sz="14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smtClean="0">
                          <a:effectLst/>
                        </a:rPr>
                        <a:t>India (US Office)</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a:effectLst/>
                        </a:rPr>
                        <a:t>All-In-One Designer</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u="none" strike="noStrike" dirty="0" err="1">
                          <a:effectLst/>
                        </a:rPr>
                        <a:t>Onprintshop</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smtClean="0">
                          <a:effectLst/>
                        </a:rPr>
                        <a:t>India (US Office)</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a:effectLst/>
                        </a:rPr>
                        <a:t>Online Designer Studio</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b="0" i="0" u="none" strike="noStrike" dirty="0" smtClean="0">
                          <a:solidFill>
                            <a:srgbClr val="000000"/>
                          </a:solidFill>
                          <a:effectLst/>
                          <a:latin typeface="Calibri"/>
                        </a:rPr>
                        <a:t>Amazingprint.com</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b="0" i="0" u="none" strike="noStrike" dirty="0" smtClean="0">
                          <a:solidFill>
                            <a:srgbClr val="000000"/>
                          </a:solidFill>
                          <a:effectLst/>
                          <a:latin typeface="Calibri"/>
                        </a:rPr>
                        <a:t>Canada</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b="0" i="0" u="none" strike="noStrike" dirty="0" err="1" smtClean="0">
                          <a:solidFill>
                            <a:srgbClr val="000000"/>
                          </a:solidFill>
                          <a:effectLst/>
                          <a:latin typeface="Calibri"/>
                        </a:rPr>
                        <a:t>eCardBuilder</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TextBox 1"/>
          <p:cNvSpPr txBox="1"/>
          <p:nvPr/>
        </p:nvSpPr>
        <p:spPr>
          <a:xfrm>
            <a:off x="838200" y="5149334"/>
            <a:ext cx="7391400" cy="1477328"/>
          </a:xfrm>
          <a:prstGeom prst="rect">
            <a:avLst/>
          </a:prstGeom>
          <a:noFill/>
        </p:spPr>
        <p:txBody>
          <a:bodyPr wrap="square" rtlCol="0">
            <a:spAutoFit/>
          </a:bodyPr>
          <a:lstStyle/>
          <a:p>
            <a:pPr algn="ctr"/>
            <a:r>
              <a:rPr lang="en-US" b="1" dirty="0" err="1" smtClean="0"/>
              <a:t>Qprintpro</a:t>
            </a:r>
            <a:r>
              <a:rPr lang="en-US" b="1" dirty="0" smtClean="0"/>
              <a:t> – They offer a design only component, which they will customize, although they would rather offer the full package. They are higher priced on the consulting end ($60K-$80K) and doubt they can do the random repeat component. Finally, their designer is built in Flash, which knocks them out.</a:t>
            </a:r>
          </a:p>
          <a:p>
            <a:pPr algn="ctr"/>
            <a:r>
              <a:rPr lang="en-US" b="1" dirty="0" smtClean="0">
                <a:solidFill>
                  <a:srgbClr val="12BE16"/>
                </a:solidFill>
              </a:rPr>
              <a:t>Bought by Staples July 11</a:t>
            </a:r>
            <a:r>
              <a:rPr lang="en-US" b="1" baseline="30000" dirty="0" smtClean="0">
                <a:solidFill>
                  <a:srgbClr val="12BE16"/>
                </a:solidFill>
              </a:rPr>
              <a:t>th</a:t>
            </a:r>
            <a:r>
              <a:rPr lang="en-US" b="1" dirty="0" smtClean="0">
                <a:solidFill>
                  <a:srgbClr val="12BE16"/>
                </a:solidFill>
              </a:rPr>
              <a:t>. </a:t>
            </a:r>
            <a:endParaRPr lang="en-US" b="1" dirty="0">
              <a:solidFill>
                <a:srgbClr val="12BE16"/>
              </a:solidFill>
            </a:endParaRPr>
          </a:p>
        </p:txBody>
      </p:sp>
      <p:cxnSp>
        <p:nvCxnSpPr>
          <p:cNvPr id="5" name="Curved Connector 4"/>
          <p:cNvCxnSpPr>
            <a:stCxn id="2" idx="1"/>
          </p:cNvCxnSpPr>
          <p:nvPr/>
        </p:nvCxnSpPr>
        <p:spPr>
          <a:xfrm rot="10800000">
            <a:off x="838200" y="3276602"/>
            <a:ext cx="12700" cy="2611396"/>
          </a:xfrm>
          <a:prstGeom prst="curvedConnector4">
            <a:avLst>
              <a:gd name="adj1" fmla="val 4500000"/>
              <a:gd name="adj2" fmla="val 100253"/>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27556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284327" y="0"/>
            <a:ext cx="6259473"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u="sng" dirty="0" smtClean="0"/>
              <a:t>Printing on Laddawn.com</a:t>
            </a:r>
            <a:endParaRPr lang="en-US" sz="4000" u="sng" dirty="0"/>
          </a:p>
        </p:txBody>
      </p:sp>
      <p:sp>
        <p:nvSpPr>
          <p:cNvPr id="11" name="TextBox 10"/>
          <p:cNvSpPr txBox="1"/>
          <p:nvPr/>
        </p:nvSpPr>
        <p:spPr>
          <a:xfrm>
            <a:off x="1887291" y="1383268"/>
            <a:ext cx="5053543" cy="369332"/>
          </a:xfrm>
          <a:prstGeom prst="rect">
            <a:avLst/>
          </a:prstGeom>
          <a:solidFill>
            <a:srgbClr val="FFFF00"/>
          </a:solidFill>
          <a:ln w="25400">
            <a:solidFill>
              <a:schemeClr val="tx1"/>
            </a:solidFill>
          </a:ln>
        </p:spPr>
        <p:txBody>
          <a:bodyPr wrap="square" rtlCol="0">
            <a:spAutoFit/>
          </a:bodyPr>
          <a:lstStyle/>
          <a:p>
            <a:pPr algn="ctr"/>
            <a:r>
              <a:rPr lang="en-US" b="1" dirty="0" smtClean="0"/>
              <a:t>Potential Vendors</a:t>
            </a:r>
            <a:endParaRPr lang="en-US" dirty="0" smtClean="0"/>
          </a:p>
        </p:txBody>
      </p:sp>
      <p:graphicFrame>
        <p:nvGraphicFramePr>
          <p:cNvPr id="8" name="Table 7"/>
          <p:cNvGraphicFramePr>
            <a:graphicFrameLocks noGrp="1"/>
          </p:cNvGraphicFramePr>
          <p:nvPr>
            <p:extLst>
              <p:ext uri="{D42A27DB-BD31-4B8C-83A1-F6EECF244321}">
                <p14:modId xmlns:p14="http://schemas.microsoft.com/office/powerpoint/2010/main" val="1147290863"/>
              </p:ext>
            </p:extLst>
          </p:nvPr>
        </p:nvGraphicFramePr>
        <p:xfrm>
          <a:off x="609600" y="2438400"/>
          <a:ext cx="8001000" cy="2228850"/>
        </p:xfrm>
        <a:graphic>
          <a:graphicData uri="http://schemas.openxmlformats.org/drawingml/2006/table">
            <a:tbl>
              <a:tblPr>
                <a:tableStyleId>{5C22544A-7EE6-4342-B048-85BDC9FD1C3A}</a:tableStyleId>
              </a:tblPr>
              <a:tblGrid>
                <a:gridCol w="2282058"/>
                <a:gridCol w="1680342"/>
                <a:gridCol w="2142847"/>
                <a:gridCol w="1895753"/>
              </a:tblGrid>
              <a:tr h="190500">
                <a:tc>
                  <a:txBody>
                    <a:bodyPr/>
                    <a:lstStyle/>
                    <a:p>
                      <a:pPr algn="ctr" fontAlgn="b"/>
                      <a:r>
                        <a:rPr lang="en-US" sz="1400" u="none" strike="noStrike" dirty="0">
                          <a:effectLst/>
                        </a:rPr>
                        <a:t>Company</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rPr>
                        <a:t>Location</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rPr>
                        <a:t>Product</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smtClean="0">
                          <a:effectLst/>
                        </a:rPr>
                        <a:t>Cost</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u="none" strike="noStrike" dirty="0" err="1">
                          <a:effectLst/>
                        </a:rPr>
                        <a:t>ZenPrint</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a:effectLst/>
                        </a:rPr>
                        <a:t>Utah</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err="1">
                          <a:effectLst/>
                        </a:rPr>
                        <a:t>ZenStudio</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ctr" fontAlgn="b"/>
                      <a:r>
                        <a:rPr lang="en-US" sz="1400" b="0" i="0" u="none" strike="noStrike" dirty="0" smtClean="0">
                          <a:solidFill>
                            <a:srgbClr val="000000"/>
                          </a:solidFill>
                          <a:effectLst/>
                          <a:latin typeface="Calibri"/>
                        </a:rPr>
                        <a:t>$299/month</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F21A"/>
                    </a:solidFill>
                  </a:tcPr>
                </a:tc>
              </a:tr>
              <a:tr h="190500">
                <a:tc>
                  <a:txBody>
                    <a:bodyPr/>
                    <a:lstStyle/>
                    <a:p>
                      <a:pPr algn="l" fontAlgn="b"/>
                      <a:r>
                        <a:rPr lang="en-US" sz="1400" u="none" strike="noStrike" dirty="0" err="1">
                          <a:effectLst/>
                        </a:rPr>
                        <a:t>iScripts</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a:effectLst/>
                        </a:rPr>
                        <a:t>Illinois</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err="1">
                          <a:effectLst/>
                        </a:rPr>
                        <a:t>Printlogic</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ctr" fontAlgn="b"/>
                      <a:r>
                        <a:rPr lang="en-US" sz="1400" b="0" i="0" u="none" strike="noStrike" dirty="0" smtClean="0">
                          <a:solidFill>
                            <a:srgbClr val="000000"/>
                          </a:solidFill>
                          <a:effectLst/>
                          <a:latin typeface="Calibri"/>
                        </a:rPr>
                        <a:t>$5,000</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F21A"/>
                    </a:solidFill>
                  </a:tcPr>
                </a:tc>
              </a:tr>
              <a:tr h="190500">
                <a:tc>
                  <a:txBody>
                    <a:bodyPr/>
                    <a:lstStyle/>
                    <a:p>
                      <a:pPr algn="l" fontAlgn="b"/>
                      <a:r>
                        <a:rPr lang="en-US" sz="1400" u="none" strike="noStrike" dirty="0" err="1">
                          <a:effectLst/>
                        </a:rPr>
                        <a:t>Qprintpro</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smtClean="0">
                          <a:effectLst/>
                        </a:rPr>
                        <a:t>Canada (US Office)</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a:effectLst/>
                        </a:rPr>
                        <a:t>E-Designer</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ctr" fontAlgn="b"/>
                      <a:r>
                        <a:rPr lang="en-US" sz="1400" b="0" i="0" u="none" strike="noStrike" dirty="0" smtClean="0">
                          <a:solidFill>
                            <a:srgbClr val="000000"/>
                          </a:solidFill>
                          <a:effectLst/>
                          <a:latin typeface="Calibri"/>
                        </a:rPr>
                        <a:t>$60-$80K + $300/month</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F21A"/>
                    </a:solidFill>
                  </a:tcPr>
                </a:tc>
              </a:tr>
              <a:tr h="190500">
                <a:tc>
                  <a:txBody>
                    <a:bodyPr/>
                    <a:lstStyle/>
                    <a:p>
                      <a:pPr algn="l" fontAlgn="b"/>
                      <a:r>
                        <a:rPr lang="en-US" sz="1400" u="none" strike="noStrike">
                          <a:effectLst/>
                        </a:rPr>
                        <a:t>PrintNow</a:t>
                      </a:r>
                      <a:endParaRPr lang="en-US" sz="14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smtClean="0">
                          <a:effectLst/>
                        </a:rPr>
                        <a:t>Massachusetts</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err="1">
                          <a:effectLst/>
                        </a:rPr>
                        <a:t>PrintNow</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u="none" strike="noStrike">
                          <a:effectLst/>
                        </a:rPr>
                        <a:t>Aleyant</a:t>
                      </a:r>
                      <a:endParaRPr lang="en-US" sz="14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a:effectLst/>
                        </a:rPr>
                        <a:t>Illinois</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err="1">
                          <a:effectLst/>
                        </a:rPr>
                        <a:t>eDocBuilder</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u="none" strike="noStrike">
                          <a:effectLst/>
                        </a:rPr>
                        <a:t>No-refresh</a:t>
                      </a:r>
                      <a:endParaRPr lang="en-US" sz="14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smtClean="0">
                          <a:effectLst/>
                        </a:rPr>
                        <a:t>India (US Office)</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a:effectLst/>
                        </a:rPr>
                        <a:t>Online Designer</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u="none" strike="noStrike">
                          <a:effectLst/>
                        </a:rPr>
                        <a:t>DesignNBuy</a:t>
                      </a:r>
                      <a:endParaRPr lang="en-US" sz="14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smtClean="0">
                          <a:effectLst/>
                        </a:rPr>
                        <a:t>India (US Office)</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a:effectLst/>
                        </a:rPr>
                        <a:t>All-In-One Designer</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u="none" strike="noStrike" dirty="0" err="1">
                          <a:effectLst/>
                        </a:rPr>
                        <a:t>Onprintshop</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smtClean="0">
                          <a:effectLst/>
                        </a:rPr>
                        <a:t>India (US Office)</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a:effectLst/>
                        </a:rPr>
                        <a:t>Online Designer Studio</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b="0" i="0" u="none" strike="noStrike" dirty="0" smtClean="0">
                          <a:solidFill>
                            <a:srgbClr val="000000"/>
                          </a:solidFill>
                          <a:effectLst/>
                          <a:latin typeface="Calibri"/>
                        </a:rPr>
                        <a:t>Amazing Print</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b="0" i="0" u="none" strike="noStrike" dirty="0" smtClean="0">
                          <a:solidFill>
                            <a:srgbClr val="000000"/>
                          </a:solidFill>
                          <a:effectLst/>
                          <a:latin typeface="Calibri"/>
                        </a:rPr>
                        <a:t>Canada</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b="0" i="0" u="none" strike="noStrike" dirty="0" err="1" smtClean="0">
                          <a:solidFill>
                            <a:srgbClr val="000000"/>
                          </a:solidFill>
                          <a:effectLst/>
                          <a:latin typeface="Calibri"/>
                        </a:rPr>
                        <a:t>eCardBuilder</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TextBox 1"/>
          <p:cNvSpPr txBox="1"/>
          <p:nvPr/>
        </p:nvSpPr>
        <p:spPr>
          <a:xfrm>
            <a:off x="838200" y="5029200"/>
            <a:ext cx="7391400" cy="1754326"/>
          </a:xfrm>
          <a:prstGeom prst="rect">
            <a:avLst/>
          </a:prstGeom>
          <a:noFill/>
        </p:spPr>
        <p:txBody>
          <a:bodyPr wrap="square" rtlCol="0">
            <a:spAutoFit/>
          </a:bodyPr>
          <a:lstStyle/>
          <a:p>
            <a:pPr algn="ctr"/>
            <a:r>
              <a:rPr lang="en-US" b="1" dirty="0" err="1" smtClean="0"/>
              <a:t>PrintNow</a:t>
            </a:r>
            <a:r>
              <a:rPr lang="en-US" b="1" dirty="0" smtClean="0"/>
              <a:t> – They are out of Agawam and are very eager to work with us. Their designer is not standalone and would require significant customization (which they would do), but they doubt they can do the random repeat component. Finally, their monthly fee is significantly higher than everyone else ($1,995/month). </a:t>
            </a:r>
            <a:r>
              <a:rPr lang="en-US" b="1" dirty="0"/>
              <a:t>T</a:t>
            </a:r>
            <a:r>
              <a:rPr lang="en-US" b="1" dirty="0" smtClean="0"/>
              <a:t>heir reasoning is we are using just a fraction of their capability, but  we would need to pay the same fee.</a:t>
            </a:r>
            <a:endParaRPr lang="en-US" b="1" dirty="0"/>
          </a:p>
        </p:txBody>
      </p:sp>
      <p:cxnSp>
        <p:nvCxnSpPr>
          <p:cNvPr id="18" name="Curved Connector 17"/>
          <p:cNvCxnSpPr/>
          <p:nvPr/>
        </p:nvCxnSpPr>
        <p:spPr>
          <a:xfrm rot="10800000">
            <a:off x="609600" y="3429000"/>
            <a:ext cx="228600" cy="2353538"/>
          </a:xfrm>
          <a:prstGeom prst="curvedConnector3">
            <a:avLst>
              <a:gd name="adj1" fmla="val 293750"/>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07204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284327" y="0"/>
            <a:ext cx="6259473"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u="sng" dirty="0" smtClean="0"/>
              <a:t>Printing on Laddawn.com</a:t>
            </a:r>
            <a:endParaRPr lang="en-US" sz="4000" u="sng" dirty="0"/>
          </a:p>
        </p:txBody>
      </p:sp>
      <p:sp>
        <p:nvSpPr>
          <p:cNvPr id="11" name="TextBox 10"/>
          <p:cNvSpPr txBox="1"/>
          <p:nvPr/>
        </p:nvSpPr>
        <p:spPr>
          <a:xfrm>
            <a:off x="1887291" y="1383268"/>
            <a:ext cx="5053543" cy="369332"/>
          </a:xfrm>
          <a:prstGeom prst="rect">
            <a:avLst/>
          </a:prstGeom>
          <a:solidFill>
            <a:srgbClr val="FFFF00"/>
          </a:solidFill>
          <a:ln w="25400">
            <a:solidFill>
              <a:schemeClr val="tx1"/>
            </a:solidFill>
          </a:ln>
        </p:spPr>
        <p:txBody>
          <a:bodyPr wrap="square" rtlCol="0">
            <a:spAutoFit/>
          </a:bodyPr>
          <a:lstStyle/>
          <a:p>
            <a:pPr algn="ctr"/>
            <a:r>
              <a:rPr lang="en-US" b="1" dirty="0" smtClean="0"/>
              <a:t>Potential Vendors</a:t>
            </a:r>
            <a:endParaRPr lang="en-US" dirty="0" smtClean="0"/>
          </a:p>
        </p:txBody>
      </p:sp>
      <p:graphicFrame>
        <p:nvGraphicFramePr>
          <p:cNvPr id="8" name="Table 7"/>
          <p:cNvGraphicFramePr>
            <a:graphicFrameLocks noGrp="1"/>
          </p:cNvGraphicFramePr>
          <p:nvPr>
            <p:extLst>
              <p:ext uri="{D42A27DB-BD31-4B8C-83A1-F6EECF244321}">
                <p14:modId xmlns:p14="http://schemas.microsoft.com/office/powerpoint/2010/main" val="161371591"/>
              </p:ext>
            </p:extLst>
          </p:nvPr>
        </p:nvGraphicFramePr>
        <p:xfrm>
          <a:off x="609600" y="2438400"/>
          <a:ext cx="8001000" cy="2228850"/>
        </p:xfrm>
        <a:graphic>
          <a:graphicData uri="http://schemas.openxmlformats.org/drawingml/2006/table">
            <a:tbl>
              <a:tblPr>
                <a:tableStyleId>{5C22544A-7EE6-4342-B048-85BDC9FD1C3A}</a:tableStyleId>
              </a:tblPr>
              <a:tblGrid>
                <a:gridCol w="2282058"/>
                <a:gridCol w="1680342"/>
                <a:gridCol w="2142847"/>
                <a:gridCol w="1895753"/>
              </a:tblGrid>
              <a:tr h="190500">
                <a:tc>
                  <a:txBody>
                    <a:bodyPr/>
                    <a:lstStyle/>
                    <a:p>
                      <a:pPr algn="ctr" fontAlgn="b"/>
                      <a:r>
                        <a:rPr lang="en-US" sz="1400" u="none" strike="noStrike" dirty="0">
                          <a:effectLst/>
                        </a:rPr>
                        <a:t>Company</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rPr>
                        <a:t>Location</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rPr>
                        <a:t>Product</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smtClean="0">
                          <a:effectLst/>
                        </a:rPr>
                        <a:t>Cost</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u="none" strike="noStrike" dirty="0" err="1">
                          <a:effectLst/>
                        </a:rPr>
                        <a:t>ZenPrint</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a:effectLst/>
                        </a:rPr>
                        <a:t>Utah</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err="1">
                          <a:effectLst/>
                        </a:rPr>
                        <a:t>ZenStudio</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ctr" fontAlgn="b"/>
                      <a:r>
                        <a:rPr lang="en-US" sz="1400" b="0" i="0" u="none" strike="noStrike" dirty="0" smtClean="0">
                          <a:solidFill>
                            <a:srgbClr val="000000"/>
                          </a:solidFill>
                          <a:effectLst/>
                          <a:latin typeface="Calibri"/>
                        </a:rPr>
                        <a:t>$299/month</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F21A"/>
                    </a:solidFill>
                  </a:tcPr>
                </a:tc>
              </a:tr>
              <a:tr h="190500">
                <a:tc>
                  <a:txBody>
                    <a:bodyPr/>
                    <a:lstStyle/>
                    <a:p>
                      <a:pPr algn="l" fontAlgn="b"/>
                      <a:r>
                        <a:rPr lang="en-US" sz="1400" u="none" strike="noStrike" dirty="0" err="1">
                          <a:effectLst/>
                        </a:rPr>
                        <a:t>iScripts</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a:effectLst/>
                        </a:rPr>
                        <a:t>Illinois</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err="1">
                          <a:effectLst/>
                        </a:rPr>
                        <a:t>Printlogic</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ctr" fontAlgn="b"/>
                      <a:r>
                        <a:rPr lang="en-US" sz="1400" b="0" i="0" u="none" strike="noStrike" dirty="0" smtClean="0">
                          <a:solidFill>
                            <a:srgbClr val="000000"/>
                          </a:solidFill>
                          <a:effectLst/>
                          <a:latin typeface="Calibri"/>
                        </a:rPr>
                        <a:t>$5,000</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F21A"/>
                    </a:solidFill>
                  </a:tcPr>
                </a:tc>
              </a:tr>
              <a:tr h="190500">
                <a:tc>
                  <a:txBody>
                    <a:bodyPr/>
                    <a:lstStyle/>
                    <a:p>
                      <a:pPr algn="l" fontAlgn="b"/>
                      <a:r>
                        <a:rPr lang="en-US" sz="1400" u="none" strike="noStrike" dirty="0" err="1">
                          <a:effectLst/>
                        </a:rPr>
                        <a:t>Qprintpro</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smtClean="0">
                          <a:effectLst/>
                        </a:rPr>
                        <a:t>Canada (US Office)</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a:effectLst/>
                        </a:rPr>
                        <a:t>E-Designer</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ctr" fontAlgn="b"/>
                      <a:r>
                        <a:rPr lang="en-US" sz="1400" b="0" i="0" u="none" strike="noStrike" dirty="0" smtClean="0">
                          <a:solidFill>
                            <a:srgbClr val="000000"/>
                          </a:solidFill>
                          <a:effectLst/>
                          <a:latin typeface="Calibri"/>
                        </a:rPr>
                        <a:t>$60-$80K + $300/month</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F21A"/>
                    </a:solidFill>
                  </a:tcPr>
                </a:tc>
              </a:tr>
              <a:tr h="190500">
                <a:tc>
                  <a:txBody>
                    <a:bodyPr/>
                    <a:lstStyle/>
                    <a:p>
                      <a:pPr algn="l" fontAlgn="b"/>
                      <a:r>
                        <a:rPr lang="en-US" sz="1400" u="none" strike="noStrike" dirty="0" err="1">
                          <a:effectLst/>
                        </a:rPr>
                        <a:t>PrintNow</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smtClean="0">
                          <a:effectLst/>
                        </a:rPr>
                        <a:t>Massachusetts</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err="1">
                          <a:effectLst/>
                        </a:rPr>
                        <a:t>PrintNow</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ctr" fontAlgn="b"/>
                      <a:r>
                        <a:rPr lang="en-US" sz="1400" b="0" i="0" u="none" strike="noStrike" dirty="0" smtClean="0">
                          <a:solidFill>
                            <a:srgbClr val="000000"/>
                          </a:solidFill>
                          <a:effectLst/>
                          <a:latin typeface="Calibri"/>
                        </a:rPr>
                        <a:t>$20K + $1,995/month</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F21A"/>
                    </a:solidFill>
                  </a:tcPr>
                </a:tc>
              </a:tr>
              <a:tr h="190500">
                <a:tc>
                  <a:txBody>
                    <a:bodyPr/>
                    <a:lstStyle/>
                    <a:p>
                      <a:pPr algn="l" fontAlgn="b"/>
                      <a:r>
                        <a:rPr lang="en-US" sz="1400" u="none" strike="noStrike">
                          <a:effectLst/>
                        </a:rPr>
                        <a:t>Aleyant</a:t>
                      </a:r>
                      <a:endParaRPr lang="en-US" sz="14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a:effectLst/>
                        </a:rPr>
                        <a:t>Illinois</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err="1">
                          <a:effectLst/>
                        </a:rPr>
                        <a:t>eDocBuilder</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u="none" strike="noStrike">
                          <a:effectLst/>
                        </a:rPr>
                        <a:t>No-refresh</a:t>
                      </a:r>
                      <a:endParaRPr lang="en-US" sz="14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smtClean="0">
                          <a:effectLst/>
                        </a:rPr>
                        <a:t>India (US Office)</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a:effectLst/>
                        </a:rPr>
                        <a:t>Online Designer</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u="none" strike="noStrike">
                          <a:effectLst/>
                        </a:rPr>
                        <a:t>DesignNBuy</a:t>
                      </a:r>
                      <a:endParaRPr lang="en-US" sz="14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smtClean="0">
                          <a:effectLst/>
                        </a:rPr>
                        <a:t>India (US Office)</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a:effectLst/>
                        </a:rPr>
                        <a:t>All-In-One Designer</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u="none" strike="noStrike" dirty="0" err="1">
                          <a:effectLst/>
                        </a:rPr>
                        <a:t>Onprintshop</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smtClean="0">
                          <a:effectLst/>
                        </a:rPr>
                        <a:t>India (US Office)</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a:effectLst/>
                        </a:rPr>
                        <a:t>Online Designer Studio</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b="0" i="0" u="none" strike="noStrike" dirty="0" smtClean="0">
                          <a:solidFill>
                            <a:srgbClr val="000000"/>
                          </a:solidFill>
                          <a:effectLst/>
                          <a:latin typeface="Calibri"/>
                        </a:rPr>
                        <a:t>Amazing Print</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b="0" i="0" u="none" strike="noStrike" dirty="0" smtClean="0">
                          <a:solidFill>
                            <a:srgbClr val="000000"/>
                          </a:solidFill>
                          <a:effectLst/>
                          <a:latin typeface="Calibri"/>
                        </a:rPr>
                        <a:t>Canada</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b="0" i="0" u="none" strike="noStrike" dirty="0" err="1" smtClean="0">
                          <a:solidFill>
                            <a:srgbClr val="000000"/>
                          </a:solidFill>
                          <a:effectLst/>
                          <a:latin typeface="Calibri"/>
                        </a:rPr>
                        <a:t>eCardBuilder</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TextBox 1"/>
          <p:cNvSpPr txBox="1"/>
          <p:nvPr/>
        </p:nvSpPr>
        <p:spPr>
          <a:xfrm>
            <a:off x="914400" y="5172670"/>
            <a:ext cx="7391400" cy="923330"/>
          </a:xfrm>
          <a:prstGeom prst="rect">
            <a:avLst/>
          </a:prstGeom>
          <a:noFill/>
        </p:spPr>
        <p:txBody>
          <a:bodyPr wrap="square" rtlCol="0">
            <a:spAutoFit/>
          </a:bodyPr>
          <a:lstStyle/>
          <a:p>
            <a:pPr algn="ctr"/>
            <a:r>
              <a:rPr lang="en-US" b="1" dirty="0" err="1" smtClean="0"/>
              <a:t>Aleyant</a:t>
            </a:r>
            <a:r>
              <a:rPr lang="en-US" b="1" dirty="0" smtClean="0"/>
              <a:t> – They offer an end-to-end printing solution and their designer is not standalone. They would pull the  designer component out for us, for approximately $12K, but they cannot do dynamic templates. </a:t>
            </a:r>
            <a:endParaRPr lang="en-US" b="1" dirty="0"/>
          </a:p>
        </p:txBody>
      </p:sp>
      <p:cxnSp>
        <p:nvCxnSpPr>
          <p:cNvPr id="44" name="Elbow Connector 43"/>
          <p:cNvCxnSpPr/>
          <p:nvPr/>
        </p:nvCxnSpPr>
        <p:spPr>
          <a:xfrm rot="16200000" flipV="1">
            <a:off x="-204787" y="4443412"/>
            <a:ext cx="1933575" cy="304800"/>
          </a:xfrm>
          <a:prstGeom prst="bentConnector4">
            <a:avLst>
              <a:gd name="adj1" fmla="val -247"/>
              <a:gd name="adj2" fmla="val 175000"/>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53894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284327" y="0"/>
            <a:ext cx="6259473"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u="sng" dirty="0" smtClean="0"/>
              <a:t>Printing on Laddawn.com</a:t>
            </a:r>
            <a:endParaRPr lang="en-US" sz="4000" u="sng" dirty="0"/>
          </a:p>
        </p:txBody>
      </p:sp>
      <p:sp>
        <p:nvSpPr>
          <p:cNvPr id="11" name="TextBox 10"/>
          <p:cNvSpPr txBox="1"/>
          <p:nvPr/>
        </p:nvSpPr>
        <p:spPr>
          <a:xfrm>
            <a:off x="1887291" y="1383268"/>
            <a:ext cx="5053543" cy="369332"/>
          </a:xfrm>
          <a:prstGeom prst="rect">
            <a:avLst/>
          </a:prstGeom>
          <a:solidFill>
            <a:srgbClr val="FFFF00"/>
          </a:solidFill>
          <a:ln w="25400">
            <a:solidFill>
              <a:schemeClr val="tx1"/>
            </a:solidFill>
          </a:ln>
        </p:spPr>
        <p:txBody>
          <a:bodyPr wrap="square" rtlCol="0">
            <a:spAutoFit/>
          </a:bodyPr>
          <a:lstStyle/>
          <a:p>
            <a:pPr algn="ctr"/>
            <a:r>
              <a:rPr lang="en-US" b="1" dirty="0" smtClean="0"/>
              <a:t>Potential Vendors</a:t>
            </a:r>
            <a:endParaRPr lang="en-US" dirty="0" smtClean="0"/>
          </a:p>
        </p:txBody>
      </p:sp>
      <p:graphicFrame>
        <p:nvGraphicFramePr>
          <p:cNvPr id="8" name="Table 7"/>
          <p:cNvGraphicFramePr>
            <a:graphicFrameLocks noGrp="1"/>
          </p:cNvGraphicFramePr>
          <p:nvPr>
            <p:extLst>
              <p:ext uri="{D42A27DB-BD31-4B8C-83A1-F6EECF244321}">
                <p14:modId xmlns:p14="http://schemas.microsoft.com/office/powerpoint/2010/main" val="297208529"/>
              </p:ext>
            </p:extLst>
          </p:nvPr>
        </p:nvGraphicFramePr>
        <p:xfrm>
          <a:off x="609600" y="2438400"/>
          <a:ext cx="8001000" cy="2228850"/>
        </p:xfrm>
        <a:graphic>
          <a:graphicData uri="http://schemas.openxmlformats.org/drawingml/2006/table">
            <a:tbl>
              <a:tblPr>
                <a:tableStyleId>{5C22544A-7EE6-4342-B048-85BDC9FD1C3A}</a:tableStyleId>
              </a:tblPr>
              <a:tblGrid>
                <a:gridCol w="2282058"/>
                <a:gridCol w="1680342"/>
                <a:gridCol w="2142847"/>
                <a:gridCol w="1895753"/>
              </a:tblGrid>
              <a:tr h="190500">
                <a:tc>
                  <a:txBody>
                    <a:bodyPr/>
                    <a:lstStyle/>
                    <a:p>
                      <a:pPr algn="ctr" fontAlgn="b"/>
                      <a:r>
                        <a:rPr lang="en-US" sz="1400" u="none" strike="noStrike" dirty="0">
                          <a:effectLst/>
                        </a:rPr>
                        <a:t>Company</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rPr>
                        <a:t>Location</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rPr>
                        <a:t>Product</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smtClean="0">
                          <a:effectLst/>
                        </a:rPr>
                        <a:t>Cost</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u="none" strike="noStrike" dirty="0" err="1">
                          <a:effectLst/>
                        </a:rPr>
                        <a:t>ZenPrint</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a:effectLst/>
                        </a:rPr>
                        <a:t>Utah</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err="1">
                          <a:effectLst/>
                        </a:rPr>
                        <a:t>ZenStudio</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ctr" fontAlgn="b"/>
                      <a:r>
                        <a:rPr lang="en-US" sz="1400" b="0" i="0" u="none" strike="noStrike" dirty="0" smtClean="0">
                          <a:solidFill>
                            <a:srgbClr val="000000"/>
                          </a:solidFill>
                          <a:effectLst/>
                          <a:latin typeface="Calibri"/>
                        </a:rPr>
                        <a:t>$299/month</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F21A"/>
                    </a:solidFill>
                  </a:tcPr>
                </a:tc>
              </a:tr>
              <a:tr h="190500">
                <a:tc>
                  <a:txBody>
                    <a:bodyPr/>
                    <a:lstStyle/>
                    <a:p>
                      <a:pPr algn="l" fontAlgn="b"/>
                      <a:r>
                        <a:rPr lang="en-US" sz="1400" u="none" strike="noStrike" dirty="0" err="1">
                          <a:effectLst/>
                        </a:rPr>
                        <a:t>iScripts</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a:effectLst/>
                        </a:rPr>
                        <a:t>Illinois</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err="1">
                          <a:effectLst/>
                        </a:rPr>
                        <a:t>Printlogic</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ctr" fontAlgn="b"/>
                      <a:r>
                        <a:rPr lang="en-US" sz="1400" b="0" i="0" u="none" strike="noStrike" dirty="0" smtClean="0">
                          <a:solidFill>
                            <a:srgbClr val="000000"/>
                          </a:solidFill>
                          <a:effectLst/>
                          <a:latin typeface="Calibri"/>
                        </a:rPr>
                        <a:t>$5,000</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F21A"/>
                    </a:solidFill>
                  </a:tcPr>
                </a:tc>
              </a:tr>
              <a:tr h="190500">
                <a:tc>
                  <a:txBody>
                    <a:bodyPr/>
                    <a:lstStyle/>
                    <a:p>
                      <a:pPr algn="l" fontAlgn="b"/>
                      <a:r>
                        <a:rPr lang="en-US" sz="1400" u="none" strike="noStrike" dirty="0" err="1">
                          <a:effectLst/>
                        </a:rPr>
                        <a:t>Qprintpro</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smtClean="0">
                          <a:effectLst/>
                        </a:rPr>
                        <a:t>Canada (US Office)</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a:effectLst/>
                        </a:rPr>
                        <a:t>E-Designer</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ctr" fontAlgn="b"/>
                      <a:r>
                        <a:rPr lang="en-US" sz="1400" b="0" i="0" u="none" strike="noStrike" dirty="0" smtClean="0">
                          <a:solidFill>
                            <a:srgbClr val="000000"/>
                          </a:solidFill>
                          <a:effectLst/>
                          <a:latin typeface="Calibri"/>
                        </a:rPr>
                        <a:t>$60-$80K + $300/month</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F21A"/>
                    </a:solidFill>
                  </a:tcPr>
                </a:tc>
              </a:tr>
              <a:tr h="190500">
                <a:tc>
                  <a:txBody>
                    <a:bodyPr/>
                    <a:lstStyle/>
                    <a:p>
                      <a:pPr algn="l" fontAlgn="b"/>
                      <a:r>
                        <a:rPr lang="en-US" sz="1400" u="none" strike="noStrike" dirty="0" err="1">
                          <a:effectLst/>
                        </a:rPr>
                        <a:t>PrintNow</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smtClean="0">
                          <a:effectLst/>
                        </a:rPr>
                        <a:t>Massachusetts</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err="1">
                          <a:effectLst/>
                        </a:rPr>
                        <a:t>PrintNow</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ctr" fontAlgn="b"/>
                      <a:r>
                        <a:rPr lang="en-US" sz="1400" b="0" i="0" u="none" strike="noStrike" dirty="0" smtClean="0">
                          <a:solidFill>
                            <a:srgbClr val="000000"/>
                          </a:solidFill>
                          <a:effectLst/>
                          <a:latin typeface="Calibri"/>
                        </a:rPr>
                        <a:t>$20K + $1,995/month</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F21A"/>
                    </a:solidFill>
                  </a:tcPr>
                </a:tc>
              </a:tr>
              <a:tr h="190500">
                <a:tc>
                  <a:txBody>
                    <a:bodyPr/>
                    <a:lstStyle/>
                    <a:p>
                      <a:pPr algn="l" fontAlgn="b"/>
                      <a:r>
                        <a:rPr lang="en-US" sz="1400" u="none" strike="noStrike" dirty="0" err="1">
                          <a:effectLst/>
                        </a:rPr>
                        <a:t>Aleyant</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a:effectLst/>
                        </a:rPr>
                        <a:t>Illinois</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err="1">
                          <a:effectLst/>
                        </a:rPr>
                        <a:t>eDocBuilder</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ctr" fontAlgn="b"/>
                      <a:r>
                        <a:rPr lang="en-US" sz="1400" b="0" i="0" u="none" strike="noStrike" dirty="0" smtClean="0">
                          <a:solidFill>
                            <a:srgbClr val="000000"/>
                          </a:solidFill>
                          <a:effectLst/>
                          <a:latin typeface="Calibri"/>
                        </a:rPr>
                        <a:t>$12K + $245/month</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F21A"/>
                    </a:solidFill>
                  </a:tcPr>
                </a:tc>
              </a:tr>
              <a:tr h="190500">
                <a:tc>
                  <a:txBody>
                    <a:bodyPr/>
                    <a:lstStyle/>
                    <a:p>
                      <a:pPr algn="l" fontAlgn="b"/>
                      <a:r>
                        <a:rPr lang="en-US" sz="1400" u="none" strike="noStrike">
                          <a:effectLst/>
                        </a:rPr>
                        <a:t>No-refresh</a:t>
                      </a:r>
                      <a:endParaRPr lang="en-US" sz="14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smtClean="0">
                          <a:effectLst/>
                        </a:rPr>
                        <a:t>India (US Office)</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a:effectLst/>
                        </a:rPr>
                        <a:t>Online Designer</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u="none" strike="noStrike">
                          <a:effectLst/>
                        </a:rPr>
                        <a:t>DesignNBuy</a:t>
                      </a:r>
                      <a:endParaRPr lang="en-US" sz="14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smtClean="0">
                          <a:effectLst/>
                        </a:rPr>
                        <a:t>India (US Office)</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a:effectLst/>
                        </a:rPr>
                        <a:t>All-In-One Designer</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u="none" strike="noStrike" dirty="0" err="1">
                          <a:effectLst/>
                        </a:rPr>
                        <a:t>Onprintshop</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smtClean="0">
                          <a:effectLst/>
                        </a:rPr>
                        <a:t>India (US Office)</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u="none" strike="noStrike" dirty="0">
                          <a:effectLst/>
                        </a:rPr>
                        <a:t>Online Designer Studio</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b="0" i="0" u="none" strike="noStrike" dirty="0" smtClean="0">
                          <a:solidFill>
                            <a:srgbClr val="000000"/>
                          </a:solidFill>
                          <a:effectLst/>
                          <a:latin typeface="Calibri"/>
                        </a:rPr>
                        <a:t>Amazing Print</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b="0" i="0" u="none" strike="noStrike" dirty="0" smtClean="0">
                          <a:solidFill>
                            <a:srgbClr val="000000"/>
                          </a:solidFill>
                          <a:effectLst/>
                          <a:latin typeface="Calibri"/>
                        </a:rPr>
                        <a:t>Canada</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b="0" i="0" u="none" strike="noStrike" dirty="0" err="1" smtClean="0">
                          <a:solidFill>
                            <a:srgbClr val="000000"/>
                          </a:solidFill>
                          <a:effectLst/>
                          <a:latin typeface="Calibri"/>
                        </a:rPr>
                        <a:t>eCardBuilder</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TextBox 1"/>
          <p:cNvSpPr txBox="1"/>
          <p:nvPr/>
        </p:nvSpPr>
        <p:spPr>
          <a:xfrm>
            <a:off x="152400" y="4951274"/>
            <a:ext cx="8839200" cy="1754326"/>
          </a:xfrm>
          <a:prstGeom prst="rect">
            <a:avLst/>
          </a:prstGeom>
          <a:noFill/>
        </p:spPr>
        <p:txBody>
          <a:bodyPr wrap="square" rtlCol="0">
            <a:spAutoFit/>
          </a:bodyPr>
          <a:lstStyle/>
          <a:p>
            <a:pPr algn="ctr"/>
            <a:r>
              <a:rPr lang="en-US" b="1" dirty="0" smtClean="0"/>
              <a:t>These three companies are all based in India and relatively similar. They all speak </a:t>
            </a:r>
            <a:r>
              <a:rPr lang="en-US" b="1" i="1" u="sng" dirty="0" smtClean="0"/>
              <a:t>OK</a:t>
            </a:r>
            <a:r>
              <a:rPr lang="en-US" b="1" dirty="0" smtClean="0"/>
              <a:t> English, they all </a:t>
            </a:r>
            <a:r>
              <a:rPr lang="en-US" b="1" i="1" u="sng" dirty="0" smtClean="0"/>
              <a:t>really</a:t>
            </a:r>
            <a:r>
              <a:rPr lang="en-US" b="1" dirty="0" smtClean="0"/>
              <a:t> want to work with us, and they are 9 hours ahead, but will overlap a few hours everyday.</a:t>
            </a:r>
          </a:p>
          <a:p>
            <a:pPr algn="ctr"/>
            <a:r>
              <a:rPr lang="en-US" b="1" dirty="0" smtClean="0">
                <a:solidFill>
                  <a:srgbClr val="FF0000"/>
                </a:solidFill>
              </a:rPr>
              <a:t>No-refresh</a:t>
            </a:r>
            <a:r>
              <a:rPr lang="en-US" b="1" dirty="0" smtClean="0"/>
              <a:t> – They are PHP, so they don’t work with Asp.net, but they want to convert.</a:t>
            </a:r>
          </a:p>
          <a:p>
            <a:pPr algn="ctr"/>
            <a:r>
              <a:rPr lang="en-US" b="1" dirty="0" err="1" smtClean="0">
                <a:solidFill>
                  <a:srgbClr val="FF0000"/>
                </a:solidFill>
              </a:rPr>
              <a:t>DesignNBuy</a:t>
            </a:r>
            <a:r>
              <a:rPr lang="en-US" b="1" dirty="0" smtClean="0"/>
              <a:t> – One-time fee, loaded on our server, no monthly subscription</a:t>
            </a:r>
          </a:p>
          <a:p>
            <a:pPr algn="ctr"/>
            <a:r>
              <a:rPr lang="en-US" b="1" dirty="0" err="1" smtClean="0">
                <a:solidFill>
                  <a:srgbClr val="FF0000"/>
                </a:solidFill>
              </a:rPr>
              <a:t>Onprintshop</a:t>
            </a:r>
            <a:r>
              <a:rPr lang="en-US" b="1" dirty="0" smtClean="0"/>
              <a:t> – Same as </a:t>
            </a:r>
            <a:r>
              <a:rPr lang="en-US" b="1" dirty="0" err="1" smtClean="0"/>
              <a:t>DesignNBuy</a:t>
            </a:r>
            <a:r>
              <a:rPr lang="en-US" b="1" dirty="0" smtClean="0"/>
              <a:t> – One-time fee, loaded on our server, no monthly costs</a:t>
            </a:r>
            <a:endParaRPr lang="en-US" b="1" dirty="0"/>
          </a:p>
        </p:txBody>
      </p:sp>
      <p:sp>
        <p:nvSpPr>
          <p:cNvPr id="3" name="Left Brace 2"/>
          <p:cNvSpPr/>
          <p:nvPr/>
        </p:nvSpPr>
        <p:spPr>
          <a:xfrm>
            <a:off x="304800" y="3733800"/>
            <a:ext cx="228600" cy="685800"/>
          </a:xfrm>
          <a:prstGeom prst="leftBrace">
            <a:avLst/>
          </a:prstGeom>
          <a:ln w="317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6" name="Elbow Connector 5"/>
          <p:cNvCxnSpPr>
            <a:stCxn id="3" idx="1"/>
            <a:endCxn id="2" idx="1"/>
          </p:cNvCxnSpPr>
          <p:nvPr/>
        </p:nvCxnSpPr>
        <p:spPr>
          <a:xfrm rot="10800000" flipV="1">
            <a:off x="152400" y="4076699"/>
            <a:ext cx="152400" cy="1751737"/>
          </a:xfrm>
          <a:prstGeom prst="bentConnector3">
            <a:avLst>
              <a:gd name="adj1" fmla="val 175000"/>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74677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284327" y="0"/>
            <a:ext cx="6259473"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u="sng" dirty="0" smtClean="0"/>
              <a:t>Printing on Laddawn.com</a:t>
            </a:r>
            <a:endParaRPr lang="en-US" sz="4000" u="sng" dirty="0"/>
          </a:p>
        </p:txBody>
      </p:sp>
      <p:sp>
        <p:nvSpPr>
          <p:cNvPr id="11" name="TextBox 10"/>
          <p:cNvSpPr txBox="1"/>
          <p:nvPr/>
        </p:nvSpPr>
        <p:spPr>
          <a:xfrm>
            <a:off x="1887291" y="1307068"/>
            <a:ext cx="5053543" cy="369332"/>
          </a:xfrm>
          <a:prstGeom prst="rect">
            <a:avLst/>
          </a:prstGeom>
          <a:solidFill>
            <a:srgbClr val="FFFF00"/>
          </a:solidFill>
          <a:ln w="25400">
            <a:solidFill>
              <a:schemeClr val="tx1"/>
            </a:solidFill>
          </a:ln>
        </p:spPr>
        <p:txBody>
          <a:bodyPr wrap="square" rtlCol="0">
            <a:spAutoFit/>
          </a:bodyPr>
          <a:lstStyle/>
          <a:p>
            <a:pPr algn="ctr"/>
            <a:r>
              <a:rPr lang="en-US" b="1" dirty="0" smtClean="0"/>
              <a:t>Potential Vendors</a:t>
            </a:r>
            <a:endParaRPr lang="en-US" dirty="0" smtClean="0"/>
          </a:p>
        </p:txBody>
      </p:sp>
      <p:graphicFrame>
        <p:nvGraphicFramePr>
          <p:cNvPr id="8" name="Table 7"/>
          <p:cNvGraphicFramePr>
            <a:graphicFrameLocks noGrp="1"/>
          </p:cNvGraphicFramePr>
          <p:nvPr>
            <p:extLst>
              <p:ext uri="{D42A27DB-BD31-4B8C-83A1-F6EECF244321}">
                <p14:modId xmlns:p14="http://schemas.microsoft.com/office/powerpoint/2010/main" val="2513419061"/>
              </p:ext>
            </p:extLst>
          </p:nvPr>
        </p:nvGraphicFramePr>
        <p:xfrm>
          <a:off x="609600" y="2133600"/>
          <a:ext cx="8001000" cy="2228850"/>
        </p:xfrm>
        <a:graphic>
          <a:graphicData uri="http://schemas.openxmlformats.org/drawingml/2006/table">
            <a:tbl>
              <a:tblPr>
                <a:tableStyleId>{5C22544A-7EE6-4342-B048-85BDC9FD1C3A}</a:tableStyleId>
              </a:tblPr>
              <a:tblGrid>
                <a:gridCol w="2282058"/>
                <a:gridCol w="1680342"/>
                <a:gridCol w="2142847"/>
                <a:gridCol w="1895753"/>
              </a:tblGrid>
              <a:tr h="190500">
                <a:tc>
                  <a:txBody>
                    <a:bodyPr/>
                    <a:lstStyle/>
                    <a:p>
                      <a:pPr algn="ctr" fontAlgn="b"/>
                      <a:r>
                        <a:rPr lang="en-US" sz="1400" u="none" strike="noStrike" dirty="0">
                          <a:effectLst/>
                        </a:rPr>
                        <a:t>Company</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rPr>
                        <a:t>Location</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rPr>
                        <a:t>Product</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smtClean="0">
                          <a:effectLst/>
                        </a:rPr>
                        <a:t>Cost</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l" fontAlgn="b"/>
                      <a:r>
                        <a:rPr lang="en-US" sz="1400" u="none" strike="noStrike" dirty="0" err="1">
                          <a:effectLst/>
                        </a:rPr>
                        <a:t>ZenPrint</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a:effectLst/>
                        </a:rPr>
                        <a:t>Utah</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err="1">
                          <a:effectLst/>
                        </a:rPr>
                        <a:t>ZenStudio</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ctr" fontAlgn="b"/>
                      <a:r>
                        <a:rPr lang="en-US" sz="1400" b="0" i="0" u="none" strike="noStrike" dirty="0" smtClean="0">
                          <a:solidFill>
                            <a:srgbClr val="000000"/>
                          </a:solidFill>
                          <a:effectLst/>
                          <a:latin typeface="Calibri"/>
                        </a:rPr>
                        <a:t>$299/month</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F21A"/>
                    </a:solidFill>
                  </a:tcPr>
                </a:tc>
              </a:tr>
              <a:tr h="190500">
                <a:tc>
                  <a:txBody>
                    <a:bodyPr/>
                    <a:lstStyle/>
                    <a:p>
                      <a:pPr algn="l" fontAlgn="b"/>
                      <a:r>
                        <a:rPr lang="en-US" sz="1400" u="none" strike="noStrike" dirty="0" err="1">
                          <a:effectLst/>
                        </a:rPr>
                        <a:t>iScripts</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a:effectLst/>
                        </a:rPr>
                        <a:t>Illinois</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err="1">
                          <a:effectLst/>
                        </a:rPr>
                        <a:t>Printlogic</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ctr" fontAlgn="b"/>
                      <a:r>
                        <a:rPr lang="en-US" sz="1400" b="0" i="0" u="none" strike="noStrike" dirty="0" smtClean="0">
                          <a:solidFill>
                            <a:srgbClr val="000000"/>
                          </a:solidFill>
                          <a:effectLst/>
                          <a:latin typeface="Calibri"/>
                        </a:rPr>
                        <a:t>$5K</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F21A"/>
                    </a:solidFill>
                  </a:tcPr>
                </a:tc>
              </a:tr>
              <a:tr h="190500">
                <a:tc>
                  <a:txBody>
                    <a:bodyPr/>
                    <a:lstStyle/>
                    <a:p>
                      <a:pPr algn="l" fontAlgn="b"/>
                      <a:r>
                        <a:rPr lang="en-US" sz="1400" u="none" strike="noStrike" dirty="0" err="1">
                          <a:effectLst/>
                        </a:rPr>
                        <a:t>Qprintpro</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smtClean="0">
                          <a:effectLst/>
                        </a:rPr>
                        <a:t>Canada (US Office)</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a:effectLst/>
                        </a:rPr>
                        <a:t>E-Designer</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ctr" fontAlgn="b"/>
                      <a:r>
                        <a:rPr lang="en-US" sz="1400" b="0" i="0" u="none" strike="noStrike" dirty="0" smtClean="0">
                          <a:solidFill>
                            <a:srgbClr val="000000"/>
                          </a:solidFill>
                          <a:effectLst/>
                          <a:latin typeface="Calibri"/>
                        </a:rPr>
                        <a:t>$60-$80K + $300/month</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F21A"/>
                    </a:solidFill>
                  </a:tcPr>
                </a:tc>
              </a:tr>
              <a:tr h="190500">
                <a:tc>
                  <a:txBody>
                    <a:bodyPr/>
                    <a:lstStyle/>
                    <a:p>
                      <a:pPr algn="l" fontAlgn="b"/>
                      <a:r>
                        <a:rPr lang="en-US" sz="1400" u="none" strike="noStrike" dirty="0" err="1">
                          <a:effectLst/>
                        </a:rPr>
                        <a:t>PrintNow</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smtClean="0">
                          <a:effectLst/>
                        </a:rPr>
                        <a:t>Massachusetts</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err="1">
                          <a:effectLst/>
                        </a:rPr>
                        <a:t>PrintNow</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ctr" fontAlgn="b"/>
                      <a:r>
                        <a:rPr lang="en-US" sz="1400" b="0" i="0" u="none" strike="noStrike" dirty="0" smtClean="0">
                          <a:solidFill>
                            <a:srgbClr val="000000"/>
                          </a:solidFill>
                          <a:effectLst/>
                          <a:latin typeface="Calibri"/>
                        </a:rPr>
                        <a:t>$20K + $1,995/month</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F21A"/>
                    </a:solidFill>
                  </a:tcPr>
                </a:tc>
              </a:tr>
              <a:tr h="190500">
                <a:tc>
                  <a:txBody>
                    <a:bodyPr/>
                    <a:lstStyle/>
                    <a:p>
                      <a:pPr algn="l" fontAlgn="b"/>
                      <a:r>
                        <a:rPr lang="en-US" sz="1400" u="none" strike="noStrike" dirty="0" err="1">
                          <a:effectLst/>
                        </a:rPr>
                        <a:t>Aleyant</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a:effectLst/>
                        </a:rPr>
                        <a:t>Illinois</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err="1">
                          <a:effectLst/>
                        </a:rPr>
                        <a:t>eDocBuilder</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ctr" fontAlgn="b"/>
                      <a:r>
                        <a:rPr lang="en-US" sz="1400" b="0" i="0" u="none" strike="noStrike" dirty="0" smtClean="0">
                          <a:solidFill>
                            <a:srgbClr val="000000"/>
                          </a:solidFill>
                          <a:effectLst/>
                          <a:latin typeface="Calibri"/>
                        </a:rPr>
                        <a:t>$12K + $245/month</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F21A"/>
                    </a:solidFill>
                  </a:tcPr>
                </a:tc>
              </a:tr>
              <a:tr h="190500">
                <a:tc>
                  <a:txBody>
                    <a:bodyPr/>
                    <a:lstStyle/>
                    <a:p>
                      <a:pPr algn="l" fontAlgn="b"/>
                      <a:r>
                        <a:rPr lang="en-US" sz="1400" u="none" strike="noStrike" dirty="0">
                          <a:effectLst/>
                        </a:rPr>
                        <a:t>No-refresh</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smtClean="0">
                          <a:effectLst/>
                        </a:rPr>
                        <a:t>India (US Office)</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a:effectLst/>
                        </a:rPr>
                        <a:t>Online Designer</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ctr" fontAlgn="b"/>
                      <a:r>
                        <a:rPr lang="en-US" sz="1400" b="0" i="0" u="none" strike="noStrike" dirty="0" smtClean="0">
                          <a:solidFill>
                            <a:srgbClr val="000000"/>
                          </a:solidFill>
                          <a:effectLst/>
                          <a:latin typeface="Calibri"/>
                        </a:rPr>
                        <a:t>$1K + $245/month</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F21A"/>
                    </a:solidFill>
                  </a:tcPr>
                </a:tc>
              </a:tr>
              <a:tr h="190500">
                <a:tc>
                  <a:txBody>
                    <a:bodyPr/>
                    <a:lstStyle/>
                    <a:p>
                      <a:pPr algn="l" fontAlgn="b"/>
                      <a:r>
                        <a:rPr lang="en-US" sz="1400" u="none" strike="noStrike" dirty="0" err="1">
                          <a:effectLst/>
                        </a:rPr>
                        <a:t>DesignNBuy</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smtClean="0">
                          <a:effectLst/>
                        </a:rPr>
                        <a:t>India (US Office)</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a:effectLst/>
                        </a:rPr>
                        <a:t>All-In-One Designer</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ctr" fontAlgn="b"/>
                      <a:r>
                        <a:rPr lang="en-US" sz="1400" b="0" i="0" u="none" strike="noStrike" dirty="0" smtClean="0">
                          <a:solidFill>
                            <a:srgbClr val="000000"/>
                          </a:solidFill>
                          <a:effectLst/>
                          <a:latin typeface="Calibri"/>
                        </a:rPr>
                        <a:t>$7K + consulting</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F21A"/>
                    </a:solidFill>
                  </a:tcPr>
                </a:tc>
              </a:tr>
              <a:tr h="190500">
                <a:tc>
                  <a:txBody>
                    <a:bodyPr/>
                    <a:lstStyle/>
                    <a:p>
                      <a:pPr algn="l" fontAlgn="b"/>
                      <a:r>
                        <a:rPr lang="en-US" sz="1400" u="none" strike="noStrike" dirty="0" err="1">
                          <a:effectLst/>
                        </a:rPr>
                        <a:t>Onprintshop</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smtClean="0">
                          <a:effectLst/>
                        </a:rPr>
                        <a:t>India (US Office)</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l" fontAlgn="b"/>
                      <a:r>
                        <a:rPr lang="en-US" sz="1400" u="none" strike="noStrike" dirty="0">
                          <a:effectLst/>
                        </a:rPr>
                        <a:t>Online Designer Studio</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chemeClr val="bg2">
                          <a:lumMod val="75000"/>
                        </a:schemeClr>
                      </a:fgClr>
                      <a:bgClr>
                        <a:schemeClr val="bg1"/>
                      </a:bgClr>
                    </a:pattFill>
                  </a:tcPr>
                </a:tc>
                <a:tc>
                  <a:txBody>
                    <a:bodyPr/>
                    <a:lstStyle/>
                    <a:p>
                      <a:pPr algn="ctr" fontAlgn="b"/>
                      <a:r>
                        <a:rPr lang="en-US" sz="1400" b="0" i="0" u="none" strike="noStrike" dirty="0" smtClean="0">
                          <a:solidFill>
                            <a:srgbClr val="000000"/>
                          </a:solidFill>
                          <a:effectLst/>
                          <a:latin typeface="Calibri"/>
                        </a:rPr>
                        <a:t>$6K + consulting</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F21A"/>
                    </a:solidFill>
                  </a:tcPr>
                </a:tc>
              </a:tr>
              <a:tr h="190500">
                <a:tc>
                  <a:txBody>
                    <a:bodyPr/>
                    <a:lstStyle/>
                    <a:p>
                      <a:pPr algn="l" fontAlgn="b"/>
                      <a:r>
                        <a:rPr lang="en-US" sz="1400" b="0" i="0" u="none" strike="noStrike" dirty="0" smtClean="0">
                          <a:solidFill>
                            <a:srgbClr val="000000"/>
                          </a:solidFill>
                          <a:effectLst/>
                          <a:latin typeface="Calibri"/>
                        </a:rPr>
                        <a:t>Amazing Print</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b="0" i="0" u="none" strike="noStrike" dirty="0" smtClean="0">
                          <a:solidFill>
                            <a:srgbClr val="000000"/>
                          </a:solidFill>
                          <a:effectLst/>
                          <a:latin typeface="Calibri"/>
                        </a:rPr>
                        <a:t>Canada</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b="0" i="0" u="none" strike="noStrike" dirty="0" err="1" smtClean="0">
                          <a:solidFill>
                            <a:srgbClr val="000000"/>
                          </a:solidFill>
                          <a:effectLst/>
                          <a:latin typeface="Calibri"/>
                        </a:rPr>
                        <a:t>eCardBuilder</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dirty="0" smtClean="0">
                          <a:solidFill>
                            <a:srgbClr val="000000"/>
                          </a:solidFill>
                          <a:effectLst/>
                          <a:latin typeface="Calibri"/>
                        </a:rPr>
                        <a:t>$3K + $200/month</a:t>
                      </a:r>
                      <a:endParaRPr lang="en-US" sz="1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TextBox 1"/>
          <p:cNvSpPr txBox="1"/>
          <p:nvPr/>
        </p:nvSpPr>
        <p:spPr>
          <a:xfrm>
            <a:off x="304800" y="4572000"/>
            <a:ext cx="8458200" cy="2308324"/>
          </a:xfrm>
          <a:prstGeom prst="rect">
            <a:avLst/>
          </a:prstGeom>
          <a:noFill/>
        </p:spPr>
        <p:txBody>
          <a:bodyPr wrap="square" rtlCol="0">
            <a:spAutoFit/>
          </a:bodyPr>
          <a:lstStyle/>
          <a:p>
            <a:pPr algn="ctr"/>
            <a:r>
              <a:rPr lang="en-US" b="1" dirty="0" smtClean="0"/>
              <a:t>Amazing Print – The most promising partner. They offer their designer as a standalone product and have already built the dynamic template generation component. During our conversations and after sharing of the </a:t>
            </a:r>
            <a:r>
              <a:rPr lang="en-US" b="1" dirty="0" err="1" smtClean="0"/>
              <a:t>Powerpoint</a:t>
            </a:r>
            <a:r>
              <a:rPr lang="en-US" b="1" dirty="0" smtClean="0"/>
              <a:t> presentation it became obvious our main contact  completely understood what we are trying to do. They also view the random repeat component as doable and have discussed customizing the whole pop-up designer display in our design, so there will be no speed issues. Finally, they are reasonably priced and even though the “cloud” would house the designer software, we would have the option to store the images on our servers.</a:t>
            </a:r>
            <a:endParaRPr lang="en-US" b="1" dirty="0"/>
          </a:p>
        </p:txBody>
      </p:sp>
      <p:cxnSp>
        <p:nvCxnSpPr>
          <p:cNvPr id="9" name="Elbow Connector 8"/>
          <p:cNvCxnSpPr>
            <a:stCxn id="2" idx="1"/>
          </p:cNvCxnSpPr>
          <p:nvPr/>
        </p:nvCxnSpPr>
        <p:spPr>
          <a:xfrm rot="10800000" flipH="1">
            <a:off x="304800" y="4419600"/>
            <a:ext cx="457200" cy="1306562"/>
          </a:xfrm>
          <a:prstGeom prst="bentConnector4">
            <a:avLst>
              <a:gd name="adj1" fmla="val -50000"/>
              <a:gd name="adj2" fmla="val 85420"/>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28369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34083</TotalTime>
  <Words>2086</Words>
  <Application>Microsoft Office PowerPoint</Application>
  <PresentationFormat>On-screen Show (4:3)</PresentationFormat>
  <Paragraphs>455</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Image Application Selection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Quote without an Image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Quote with an Image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 Bleier</dc:creator>
  <cp:lastModifiedBy>Tom Bleier</cp:lastModifiedBy>
  <cp:revision>1110</cp:revision>
  <cp:lastPrinted>2014-06-20T20:23:43Z</cp:lastPrinted>
  <dcterms:created xsi:type="dcterms:W3CDTF">2012-10-23T17:55:01Z</dcterms:created>
  <dcterms:modified xsi:type="dcterms:W3CDTF">2014-09-17T12:46:17Z</dcterms:modified>
</cp:coreProperties>
</file>