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62" r:id="rId3"/>
    <p:sldId id="268" r:id="rId4"/>
    <p:sldId id="263" r:id="rId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4AE02"/>
    <a:srgbClr val="A4FAB2"/>
    <a:srgbClr val="11FF7D"/>
    <a:srgbClr val="008000"/>
    <a:srgbClr val="FF99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1" autoAdjust="0"/>
    <p:restoredTop sz="94660"/>
  </p:normalViewPr>
  <p:slideViewPr>
    <p:cSldViewPr>
      <p:cViewPr>
        <p:scale>
          <a:sx n="83" d="100"/>
          <a:sy n="83" d="100"/>
        </p:scale>
        <p:origin x="-1368" y="2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0FFEFBD-EDBA-4D5F-9556-09B0D2E85CA3}" type="slidenum">
              <a:rPr lang="en-US"/>
              <a:pPr/>
              <a:t>‹#›</a:t>
            </a:fld>
            <a:endParaRPr lang="en-US"/>
          </a:p>
        </p:txBody>
      </p:sp>
    </p:spTree>
    <p:extLst>
      <p:ext uri="{BB962C8B-B14F-4D97-AF65-F5344CB8AC3E}">
        <p14:creationId xmlns:p14="http://schemas.microsoft.com/office/powerpoint/2010/main" val="3159592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5DC4A9-535E-40DD-BDCB-2389880AC73A}" type="slidenum">
              <a:rPr lang="en-US"/>
              <a:pPr/>
              <a:t>‹#›</a:t>
            </a:fld>
            <a:endParaRPr lang="en-US"/>
          </a:p>
        </p:txBody>
      </p:sp>
    </p:spTree>
    <p:extLst>
      <p:ext uri="{BB962C8B-B14F-4D97-AF65-F5344CB8AC3E}">
        <p14:creationId xmlns:p14="http://schemas.microsoft.com/office/powerpoint/2010/main" val="3102437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F8C2EEA-E4B2-4A83-81A2-3CD318B98DF4}" type="slidenum">
              <a:rPr lang="en-US"/>
              <a:pPr/>
              <a:t>‹#›</a:t>
            </a:fld>
            <a:endParaRPr lang="en-US"/>
          </a:p>
        </p:txBody>
      </p:sp>
    </p:spTree>
    <p:extLst>
      <p:ext uri="{BB962C8B-B14F-4D97-AF65-F5344CB8AC3E}">
        <p14:creationId xmlns:p14="http://schemas.microsoft.com/office/powerpoint/2010/main" val="1714255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9F22D8A-734E-4FF5-8F81-113A265F8907}" type="slidenum">
              <a:rPr lang="en-US"/>
              <a:pPr/>
              <a:t>‹#›</a:t>
            </a:fld>
            <a:endParaRPr lang="en-US"/>
          </a:p>
        </p:txBody>
      </p:sp>
    </p:spTree>
    <p:extLst>
      <p:ext uri="{BB962C8B-B14F-4D97-AF65-F5344CB8AC3E}">
        <p14:creationId xmlns:p14="http://schemas.microsoft.com/office/powerpoint/2010/main" val="516609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EE68EF6-9691-4E96-B5FD-D225FD0A930E}" type="slidenum">
              <a:rPr lang="en-US"/>
              <a:pPr/>
              <a:t>‹#›</a:t>
            </a:fld>
            <a:endParaRPr lang="en-US"/>
          </a:p>
        </p:txBody>
      </p:sp>
    </p:spTree>
    <p:extLst>
      <p:ext uri="{BB962C8B-B14F-4D97-AF65-F5344CB8AC3E}">
        <p14:creationId xmlns:p14="http://schemas.microsoft.com/office/powerpoint/2010/main" val="1260660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3CB5B1E-B881-46DF-BB7B-F26853EF8748}" type="slidenum">
              <a:rPr lang="en-US"/>
              <a:pPr/>
              <a:t>‹#›</a:t>
            </a:fld>
            <a:endParaRPr lang="en-US"/>
          </a:p>
        </p:txBody>
      </p:sp>
    </p:spTree>
    <p:extLst>
      <p:ext uri="{BB962C8B-B14F-4D97-AF65-F5344CB8AC3E}">
        <p14:creationId xmlns:p14="http://schemas.microsoft.com/office/powerpoint/2010/main" val="830916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E15D59B1-FB2C-49D4-A6F0-6215B3FE30E6}" type="slidenum">
              <a:rPr lang="en-US"/>
              <a:pPr/>
              <a:t>‹#›</a:t>
            </a:fld>
            <a:endParaRPr lang="en-US"/>
          </a:p>
        </p:txBody>
      </p:sp>
    </p:spTree>
    <p:extLst>
      <p:ext uri="{BB962C8B-B14F-4D97-AF65-F5344CB8AC3E}">
        <p14:creationId xmlns:p14="http://schemas.microsoft.com/office/powerpoint/2010/main" val="1255201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68CADC73-845F-44A7-970C-1AC36B0166E7}" type="slidenum">
              <a:rPr lang="en-US"/>
              <a:pPr/>
              <a:t>‹#›</a:t>
            </a:fld>
            <a:endParaRPr lang="en-US"/>
          </a:p>
        </p:txBody>
      </p:sp>
    </p:spTree>
    <p:extLst>
      <p:ext uri="{BB962C8B-B14F-4D97-AF65-F5344CB8AC3E}">
        <p14:creationId xmlns:p14="http://schemas.microsoft.com/office/powerpoint/2010/main" val="2475878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48D74ADB-7B5D-479C-B27D-661E0E1AFE68}" type="slidenum">
              <a:rPr lang="en-US"/>
              <a:pPr/>
              <a:t>‹#›</a:t>
            </a:fld>
            <a:endParaRPr lang="en-US"/>
          </a:p>
        </p:txBody>
      </p:sp>
    </p:spTree>
    <p:extLst>
      <p:ext uri="{BB962C8B-B14F-4D97-AF65-F5344CB8AC3E}">
        <p14:creationId xmlns:p14="http://schemas.microsoft.com/office/powerpoint/2010/main" val="2646507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C2E64C6-4E81-4146-B442-59A31EB65F36}" type="slidenum">
              <a:rPr lang="en-US"/>
              <a:pPr/>
              <a:t>‹#›</a:t>
            </a:fld>
            <a:endParaRPr lang="en-US"/>
          </a:p>
        </p:txBody>
      </p:sp>
    </p:spTree>
    <p:extLst>
      <p:ext uri="{BB962C8B-B14F-4D97-AF65-F5344CB8AC3E}">
        <p14:creationId xmlns:p14="http://schemas.microsoft.com/office/powerpoint/2010/main" val="1403671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B268433-51A9-499D-AB6A-32381E17EE82}" type="slidenum">
              <a:rPr lang="en-US"/>
              <a:pPr/>
              <a:t>‹#›</a:t>
            </a:fld>
            <a:endParaRPr lang="en-US"/>
          </a:p>
        </p:txBody>
      </p:sp>
    </p:spTree>
    <p:extLst>
      <p:ext uri="{BB962C8B-B14F-4D97-AF65-F5344CB8AC3E}">
        <p14:creationId xmlns:p14="http://schemas.microsoft.com/office/powerpoint/2010/main" val="1648592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A5592551-BFF8-4E9B-81C5-021E3D74575F}"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67000"/>
            <a:ext cx="8229600" cy="1143000"/>
          </a:xfrm>
        </p:spPr>
        <p:txBody>
          <a:bodyPr/>
          <a:lstStyle/>
          <a:p>
            <a:r>
              <a:rPr lang="en-US" sz="8000" dirty="0" smtClean="0">
                <a:solidFill>
                  <a:srgbClr val="7030A0"/>
                </a:solidFill>
              </a:rPr>
              <a:t>Samples</a:t>
            </a:r>
            <a:endParaRPr lang="en-US" sz="8000" dirty="0">
              <a:solidFill>
                <a:srgbClr val="7030A0"/>
              </a:solidFill>
            </a:endParaRPr>
          </a:p>
        </p:txBody>
      </p:sp>
      <p:pic>
        <p:nvPicPr>
          <p:cNvPr id="1026" name="Picture 2" descr="C:\Users\tbleier\Desktop\SampleLabel_smartsource-we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04800"/>
            <a:ext cx="4381499" cy="1509712"/>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tbleier\Desktop\SampleLabel_stb-web.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1273" y="4724400"/>
            <a:ext cx="4381499" cy="15097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79978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85800"/>
          </a:xfrm>
          <a:solidFill>
            <a:schemeClr val="accent1"/>
          </a:solidFill>
          <a:ln w="31750">
            <a:solidFill>
              <a:schemeClr val="tx1"/>
            </a:solidFill>
          </a:ln>
        </p:spPr>
        <p:txBody>
          <a:bodyPr/>
          <a:lstStyle/>
          <a:p>
            <a:r>
              <a:rPr lang="en-US" sz="3200" dirty="0" smtClean="0"/>
              <a:t>Programming Phase 1</a:t>
            </a:r>
            <a:endParaRPr lang="en-US" sz="3200" dirty="0"/>
          </a:p>
        </p:txBody>
      </p:sp>
      <p:sp>
        <p:nvSpPr>
          <p:cNvPr id="4" name="Rectangle 3"/>
          <p:cNvSpPr/>
          <p:nvPr/>
        </p:nvSpPr>
        <p:spPr>
          <a:xfrm>
            <a:off x="152400" y="1447800"/>
            <a:ext cx="8686800" cy="5232202"/>
          </a:xfrm>
          <a:prstGeom prst="rect">
            <a:avLst/>
          </a:prstGeom>
        </p:spPr>
        <p:txBody>
          <a:bodyPr wrap="square">
            <a:spAutoFit/>
          </a:bodyPr>
          <a:lstStyle/>
          <a:p>
            <a:pPr marL="342900" lvl="0" indent="-342900">
              <a:buAutoNum type="arabicParenR"/>
            </a:pPr>
            <a:r>
              <a:rPr lang="en-US" b="1" u="sng" dirty="0" smtClean="0">
                <a:latin typeface="Times New Roman" pitchFamily="18" charset="0"/>
                <a:cs typeface="Times New Roman" pitchFamily="18" charset="0"/>
              </a:rPr>
              <a:t>Samples </a:t>
            </a:r>
            <a:r>
              <a:rPr lang="en-US" b="1" u="sng" dirty="0">
                <a:latin typeface="Times New Roman" pitchFamily="18" charset="0"/>
                <a:cs typeface="Times New Roman" pitchFamily="18" charset="0"/>
              </a:rPr>
              <a:t>labels </a:t>
            </a:r>
            <a:r>
              <a:rPr lang="en-US" dirty="0">
                <a:latin typeface="Times New Roman" pitchFamily="18" charset="0"/>
                <a:cs typeface="Times New Roman" pitchFamily="18" charset="0"/>
              </a:rPr>
              <a:t>printed at the same time as the picking list and available to be put on all the sample </a:t>
            </a:r>
            <a:r>
              <a:rPr lang="en-US" dirty="0" smtClean="0">
                <a:latin typeface="Times New Roman" pitchFamily="18" charset="0"/>
                <a:cs typeface="Times New Roman" pitchFamily="18" charset="0"/>
              </a:rPr>
              <a:t>bags </a:t>
            </a:r>
            <a:r>
              <a:rPr lang="en-US" dirty="0" smtClean="0">
                <a:solidFill>
                  <a:srgbClr val="FF0000"/>
                </a:solidFill>
                <a:latin typeface="Times New Roman" pitchFamily="18" charset="0"/>
                <a:cs typeface="Times New Roman" pitchFamily="18" charset="0"/>
              </a:rPr>
              <a:t> </a:t>
            </a:r>
          </a:p>
          <a:p>
            <a:pPr lvl="0"/>
            <a:endParaRPr lang="en-US" dirty="0">
              <a:solidFill>
                <a:srgbClr val="FF0000"/>
              </a:solidFill>
              <a:latin typeface="Times New Roman" pitchFamily="18" charset="0"/>
              <a:cs typeface="Times New Roman" pitchFamily="18" charset="0"/>
            </a:endParaRPr>
          </a:p>
          <a:p>
            <a:pPr marL="342900" lvl="0" indent="-342900">
              <a:buAutoNum type="arabicParenR"/>
            </a:pPr>
            <a:endParaRPr lang="en-US" dirty="0" smtClean="0">
              <a:solidFill>
                <a:srgbClr val="FF0000"/>
              </a:solidFill>
              <a:latin typeface="Times New Roman" pitchFamily="18" charset="0"/>
              <a:cs typeface="Times New Roman" pitchFamily="18" charset="0"/>
            </a:endParaRPr>
          </a:p>
          <a:p>
            <a:pPr lvl="0"/>
            <a:endParaRPr lang="en-US" dirty="0">
              <a:solidFill>
                <a:srgbClr val="FF0000"/>
              </a:solidFill>
              <a:latin typeface="Times New Roman" pitchFamily="18" charset="0"/>
              <a:cs typeface="Times New Roman" pitchFamily="18" charset="0"/>
            </a:endParaRPr>
          </a:p>
          <a:p>
            <a:pPr lvl="0"/>
            <a:endParaRPr lang="en-US" dirty="0">
              <a:solidFill>
                <a:srgbClr val="008000"/>
              </a:solidFill>
              <a:latin typeface="Times New Roman" pitchFamily="18" charset="0"/>
              <a:cs typeface="Times New Roman" pitchFamily="18" charset="0"/>
            </a:endParaRPr>
          </a:p>
          <a:p>
            <a:pPr lvl="0"/>
            <a:endParaRPr lang="en-US" dirty="0" smtClean="0">
              <a:latin typeface="Times New Roman" pitchFamily="18" charset="0"/>
              <a:cs typeface="Times New Roman" pitchFamily="18" charset="0"/>
            </a:endParaRPr>
          </a:p>
          <a:p>
            <a:pPr lvl="0"/>
            <a:r>
              <a:rPr lang="en-US" b="1" dirty="0" smtClean="0">
                <a:solidFill>
                  <a:srgbClr val="54AE02"/>
                </a:solidFill>
                <a:latin typeface="Times New Roman" pitchFamily="18" charset="0"/>
                <a:cs typeface="Times New Roman" pitchFamily="18" charset="0"/>
              </a:rPr>
              <a:t>(Completed and Implemented : Monday 2/25/13)</a:t>
            </a:r>
          </a:p>
          <a:p>
            <a:pPr lvl="0"/>
            <a:endParaRPr lang="en-US"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2) </a:t>
            </a:r>
            <a:r>
              <a:rPr lang="en-US" b="1" u="sng" dirty="0" smtClean="0">
                <a:latin typeface="Times New Roman" pitchFamily="18" charset="0"/>
                <a:cs typeface="Times New Roman" pitchFamily="18" charset="0"/>
              </a:rPr>
              <a:t>Order </a:t>
            </a:r>
            <a:r>
              <a:rPr lang="en-US" b="1" u="sng" dirty="0">
                <a:latin typeface="Times New Roman" pitchFamily="18" charset="0"/>
                <a:cs typeface="Times New Roman" pitchFamily="18" charset="0"/>
              </a:rPr>
              <a:t>Acknowledgement </a:t>
            </a:r>
            <a:r>
              <a:rPr lang="en-US" dirty="0">
                <a:latin typeface="Times New Roman" pitchFamily="18" charset="0"/>
                <a:cs typeface="Times New Roman" pitchFamily="18" charset="0"/>
              </a:rPr>
              <a:t>to include sample prices, freight, and samples credit</a:t>
            </a:r>
          </a:p>
          <a:p>
            <a:pPr lvl="1"/>
            <a:r>
              <a:rPr lang="en-US" dirty="0" smtClean="0">
                <a:latin typeface="Times New Roman" pitchFamily="18" charset="0"/>
                <a:cs typeface="Times New Roman" pitchFamily="18" charset="0"/>
              </a:rPr>
              <a:t>a. Each </a:t>
            </a:r>
            <a:r>
              <a:rPr lang="en-US" dirty="0">
                <a:latin typeface="Times New Roman" pitchFamily="18" charset="0"/>
                <a:cs typeface="Times New Roman" pitchFamily="18" charset="0"/>
              </a:rPr>
              <a:t>sample SKU is $10, regardless of the number of samples of that SKU</a:t>
            </a:r>
          </a:p>
          <a:p>
            <a:pPr lvl="1"/>
            <a:r>
              <a:rPr lang="en-US" dirty="0" smtClean="0">
                <a:latin typeface="Times New Roman" pitchFamily="18" charset="0"/>
                <a:cs typeface="Times New Roman" pitchFamily="18" charset="0"/>
              </a:rPr>
              <a:t>b. Estimated </a:t>
            </a:r>
            <a:r>
              <a:rPr lang="en-US" dirty="0">
                <a:latin typeface="Times New Roman" pitchFamily="18" charset="0"/>
                <a:cs typeface="Times New Roman" pitchFamily="18" charset="0"/>
              </a:rPr>
              <a:t>postage based on calculated weight of the samples using the USPS postage table</a:t>
            </a:r>
          </a:p>
          <a:p>
            <a:pPr lvl="1"/>
            <a:r>
              <a:rPr lang="en-US" dirty="0" smtClean="0">
                <a:latin typeface="Times New Roman" pitchFamily="18" charset="0"/>
                <a:cs typeface="Times New Roman" pitchFamily="18" charset="0"/>
              </a:rPr>
              <a:t>c. A </a:t>
            </a:r>
            <a:r>
              <a:rPr lang="en-US" dirty="0">
                <a:latin typeface="Times New Roman" pitchFamily="18" charset="0"/>
                <a:cs typeface="Times New Roman" pitchFamily="18" charset="0"/>
              </a:rPr>
              <a:t>samples credit line – deducting the full amount of the costs of the samples and postage. (In this </a:t>
            </a:r>
            <a:r>
              <a:rPr lang="en-US" dirty="0" smtClean="0">
                <a:latin typeface="Times New Roman" pitchFamily="18" charset="0"/>
                <a:cs typeface="Times New Roman" pitchFamily="18" charset="0"/>
              </a:rPr>
              <a:t>phase</a:t>
            </a:r>
            <a:r>
              <a:rPr lang="en-US" dirty="0">
                <a:latin typeface="Times New Roman" pitchFamily="18" charset="0"/>
                <a:cs typeface="Times New Roman" pitchFamily="18" charset="0"/>
              </a:rPr>
              <a:t>, the samples credit line will always equal the amount of samples cost and postage</a:t>
            </a:r>
            <a:r>
              <a:rPr lang="en-US" dirty="0" smtClean="0">
                <a:latin typeface="Times New Roman" pitchFamily="18" charset="0"/>
                <a:cs typeface="Times New Roman" pitchFamily="18" charset="0"/>
              </a:rPr>
              <a:t>.)</a:t>
            </a:r>
          </a:p>
          <a:p>
            <a:pPr lvl="1"/>
            <a:endParaRPr lang="en-US" sz="1400" dirty="0"/>
          </a:p>
          <a:p>
            <a:r>
              <a:rPr lang="en-US" b="1" dirty="0">
                <a:solidFill>
                  <a:srgbClr val="54AE02"/>
                </a:solidFill>
                <a:latin typeface="Times New Roman" pitchFamily="18" charset="0"/>
                <a:cs typeface="Times New Roman" pitchFamily="18" charset="0"/>
              </a:rPr>
              <a:t>(Completed and Implemented : </a:t>
            </a:r>
            <a:r>
              <a:rPr lang="en-US" b="1" dirty="0" smtClean="0">
                <a:solidFill>
                  <a:srgbClr val="54AE02"/>
                </a:solidFill>
                <a:latin typeface="Times New Roman" pitchFamily="18" charset="0"/>
                <a:cs typeface="Times New Roman" pitchFamily="18" charset="0"/>
              </a:rPr>
              <a:t>Wednesday 3/13/13</a:t>
            </a:r>
            <a:r>
              <a:rPr lang="en-US" b="1" dirty="0">
                <a:solidFill>
                  <a:srgbClr val="54AE02"/>
                </a:solidFill>
                <a:latin typeface="Times New Roman" pitchFamily="18" charset="0"/>
                <a:cs typeface="Times New Roman" pitchFamily="18" charset="0"/>
              </a:rPr>
              <a:t>)</a:t>
            </a:r>
          </a:p>
          <a:p>
            <a:pPr lvl="1"/>
            <a:endParaRPr lang="en-US" sz="1400" dirty="0" smtClean="0"/>
          </a:p>
        </p:txBody>
      </p:sp>
      <p:graphicFrame>
        <p:nvGraphicFramePr>
          <p:cNvPr id="3" name="Table 2"/>
          <p:cNvGraphicFramePr>
            <a:graphicFrameLocks noGrp="1"/>
          </p:cNvGraphicFramePr>
          <p:nvPr>
            <p:extLst>
              <p:ext uri="{D42A27DB-BD31-4B8C-83A1-F6EECF244321}">
                <p14:modId xmlns:p14="http://schemas.microsoft.com/office/powerpoint/2010/main" val="2329474418"/>
              </p:ext>
            </p:extLst>
          </p:nvPr>
        </p:nvGraphicFramePr>
        <p:xfrm>
          <a:off x="3124200" y="1981200"/>
          <a:ext cx="2762251" cy="1143000"/>
        </p:xfrm>
        <a:graphic>
          <a:graphicData uri="http://schemas.openxmlformats.org/drawingml/2006/table">
            <a:tbl>
              <a:tblPr>
                <a:tableStyleId>{5C22544A-7EE6-4342-B048-85BDC9FD1C3A}</a:tableStyleId>
              </a:tblPr>
              <a:tblGrid>
                <a:gridCol w="945976"/>
                <a:gridCol w="605425"/>
                <a:gridCol w="605425"/>
                <a:gridCol w="605425"/>
              </a:tblGrid>
              <a:tr h="190500">
                <a:tc>
                  <a:txBody>
                    <a:bodyPr/>
                    <a:lstStyle/>
                    <a:p>
                      <a:pPr algn="ctr" fontAlgn="b"/>
                      <a:r>
                        <a:rPr lang="en-US" sz="1100" b="0" u="none" strike="noStrike" dirty="0">
                          <a:effectLst/>
                        </a:rPr>
                        <a:t>Warehouse</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100" b="0" u="none" strike="noStrike" dirty="0">
                          <a:effectLst/>
                        </a:rPr>
                        <a:t>Installed</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100" b="0" u="none" strike="noStrike" dirty="0">
                          <a:effectLst/>
                        </a:rPr>
                        <a:t>Tested</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100" b="0" i="0" u="none" strike="noStrike" dirty="0" smtClean="0">
                          <a:solidFill>
                            <a:srgbClr val="000000"/>
                          </a:solidFill>
                          <a:effectLst/>
                          <a:latin typeface="Calibri"/>
                        </a:rPr>
                        <a:t>Active</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ctr" fontAlgn="b"/>
                      <a:r>
                        <a:rPr lang="en-US" sz="1100" b="0" u="none" strike="noStrike" dirty="0">
                          <a:effectLst/>
                        </a:rPr>
                        <a:t>MA</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100" b="0" u="none" strike="noStrike" dirty="0">
                          <a:effectLst/>
                        </a:rPr>
                        <a:t> </a:t>
                      </a:r>
                      <a:r>
                        <a:rPr lang="en-US" sz="1100" b="0" u="none" strike="noStrike" dirty="0" smtClean="0">
                          <a:effectLst/>
                        </a:rPr>
                        <a:t>X</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100" b="0" u="none" strike="noStrike" dirty="0" smtClean="0">
                          <a:effectLst/>
                        </a:rPr>
                        <a:t>X</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100" b="0" i="0" u="none" strike="noStrike" dirty="0" smtClean="0">
                          <a:solidFill>
                            <a:srgbClr val="000000"/>
                          </a:solidFill>
                          <a:effectLst/>
                          <a:latin typeface="Calibri"/>
                        </a:rPr>
                        <a:t>X</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ctr" fontAlgn="b"/>
                      <a:r>
                        <a:rPr lang="en-US" sz="1100" b="0" u="none" strike="noStrike" dirty="0">
                          <a:effectLst/>
                        </a:rPr>
                        <a:t>TX</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100" b="0" u="none" strike="noStrike" dirty="0">
                          <a:effectLst/>
                        </a:rPr>
                        <a:t>X</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100" b="0" u="none" strike="noStrike" dirty="0">
                          <a:effectLst/>
                        </a:rPr>
                        <a:t>X</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100" b="0" i="0" u="none" strike="noStrike" dirty="0" smtClean="0">
                          <a:solidFill>
                            <a:srgbClr val="000000"/>
                          </a:solidFill>
                          <a:effectLst/>
                          <a:latin typeface="Calibri"/>
                        </a:rPr>
                        <a:t>X</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ctr" fontAlgn="b"/>
                      <a:r>
                        <a:rPr lang="en-US" sz="1100" b="0" u="none" strike="noStrike" dirty="0">
                          <a:effectLst/>
                        </a:rPr>
                        <a:t>IA</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100" b="0" u="none" strike="noStrike" dirty="0">
                          <a:effectLst/>
                        </a:rPr>
                        <a:t>X</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100" b="0" u="none" strike="noStrike" dirty="0" smtClean="0">
                          <a:effectLst/>
                        </a:rPr>
                        <a:t>X</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100" b="0" i="0" u="none" strike="noStrike" dirty="0" smtClean="0">
                          <a:solidFill>
                            <a:srgbClr val="000000"/>
                          </a:solidFill>
                          <a:effectLst/>
                          <a:latin typeface="Calibri"/>
                        </a:rPr>
                        <a:t>X</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ctr" fontAlgn="b"/>
                      <a:r>
                        <a:rPr lang="en-US" sz="1100" b="0" u="none" strike="noStrike" dirty="0">
                          <a:effectLst/>
                        </a:rPr>
                        <a:t>GA</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100" b="0" u="none" strike="noStrike" dirty="0">
                          <a:effectLst/>
                        </a:rPr>
                        <a:t>X</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100" b="0" u="none" strike="noStrike" dirty="0">
                          <a:effectLst/>
                        </a:rPr>
                        <a:t>X</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100" b="0" i="0" u="none" strike="noStrike" dirty="0" smtClean="0">
                          <a:solidFill>
                            <a:srgbClr val="000000"/>
                          </a:solidFill>
                          <a:effectLst/>
                          <a:latin typeface="Calibri"/>
                        </a:rPr>
                        <a:t>X</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ctr" fontAlgn="b"/>
                      <a:r>
                        <a:rPr lang="en-US" sz="1100" b="0" u="none" strike="noStrike" dirty="0">
                          <a:effectLst/>
                        </a:rPr>
                        <a:t>NV</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100" b="0" u="none" strike="noStrike" dirty="0">
                          <a:effectLst/>
                        </a:rPr>
                        <a:t>X</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100" b="0" u="none" strike="noStrike" dirty="0" smtClean="0">
                          <a:effectLst/>
                        </a:rPr>
                        <a:t>X</a:t>
                      </a:r>
                      <a:r>
                        <a:rPr lang="en-US" sz="1100" b="0" u="none" strike="noStrike" dirty="0">
                          <a:effectLst/>
                        </a:rPr>
                        <a:t> </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100" b="0" i="0" u="none" strike="noStrike" dirty="0" smtClean="0">
                          <a:solidFill>
                            <a:srgbClr val="000000"/>
                          </a:solidFill>
                          <a:effectLst/>
                          <a:latin typeface="Calibri"/>
                        </a:rPr>
                        <a:t>X</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3027181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90600"/>
          </a:xfrm>
          <a:solidFill>
            <a:schemeClr val="accent1"/>
          </a:solidFill>
          <a:ln w="31750">
            <a:solidFill>
              <a:schemeClr val="tx1"/>
            </a:solidFill>
          </a:ln>
        </p:spPr>
        <p:txBody>
          <a:bodyPr/>
          <a:lstStyle/>
          <a:p>
            <a:r>
              <a:rPr lang="en-US" sz="3200" dirty="0" smtClean="0"/>
              <a:t>Programming Phase 1</a:t>
            </a:r>
            <a:br>
              <a:rPr lang="en-US" sz="3200" dirty="0" smtClean="0"/>
            </a:br>
            <a:r>
              <a:rPr lang="en-US" sz="2400" dirty="0" smtClean="0"/>
              <a:t>(continued)</a:t>
            </a:r>
            <a:endParaRPr lang="en-US" sz="2400" dirty="0"/>
          </a:p>
        </p:txBody>
      </p:sp>
      <p:sp>
        <p:nvSpPr>
          <p:cNvPr id="4" name="Rectangle 3"/>
          <p:cNvSpPr/>
          <p:nvPr/>
        </p:nvSpPr>
        <p:spPr>
          <a:xfrm>
            <a:off x="152400" y="1600200"/>
            <a:ext cx="8686800" cy="4616648"/>
          </a:xfrm>
          <a:prstGeom prst="rect">
            <a:avLst/>
          </a:prstGeom>
        </p:spPr>
        <p:txBody>
          <a:bodyPr wrap="square">
            <a:spAutoFit/>
          </a:bodyPr>
          <a:lstStyle/>
          <a:p>
            <a:pPr lvl="0"/>
            <a:r>
              <a:rPr lang="en-US" sz="1400" dirty="0"/>
              <a:t>3) Type of shipping package to be used for shipping samples, identified on the packing list. The envelope and two boxes will become inventoried items. (A label, “Your Sample Enclosed”, has also been designed to be stuck on the outside of every sample box or envelope.)</a:t>
            </a:r>
          </a:p>
          <a:p>
            <a:pPr lvl="1"/>
            <a:r>
              <a:rPr lang="en-US" sz="1400" dirty="0"/>
              <a:t>a. Option 1 – 9 x 12 – White Side Loading Envelope</a:t>
            </a:r>
          </a:p>
          <a:p>
            <a:pPr lvl="1"/>
            <a:r>
              <a:rPr lang="en-US" sz="1400" dirty="0"/>
              <a:t>b. Option 2 – 11 1/8” x 8 ¾” x 1”</a:t>
            </a:r>
          </a:p>
          <a:p>
            <a:pPr lvl="1"/>
            <a:r>
              <a:rPr lang="en-US" sz="1400" dirty="0"/>
              <a:t>c. Option 3 – 11 1/8” x8 ¾” x 2”</a:t>
            </a:r>
          </a:p>
          <a:p>
            <a:pPr lvl="1"/>
            <a:r>
              <a:rPr lang="en-US" sz="1400" dirty="0"/>
              <a:t>d. Option 4 – Open {4 will be the designation when the samples are too large to fit in Options 1 – 3 and then the shipper personnel will just pick an appropriate box from what is available in the warehouse.} </a:t>
            </a:r>
          </a:p>
          <a:p>
            <a:pPr lvl="1"/>
            <a:r>
              <a:rPr lang="en-US" sz="1400" dirty="0">
                <a:solidFill>
                  <a:srgbClr val="FF0000"/>
                </a:solidFill>
              </a:rPr>
              <a:t>(Boxes and Labels have been </a:t>
            </a:r>
            <a:r>
              <a:rPr lang="en-US" sz="1400" dirty="0" smtClean="0">
                <a:solidFill>
                  <a:srgbClr val="FF0000"/>
                </a:solidFill>
              </a:rPr>
              <a:t>delivered (along with an instruction sheet) to all the warehouses </a:t>
            </a:r>
            <a:r>
              <a:rPr lang="en-US" sz="1400" dirty="0">
                <a:solidFill>
                  <a:srgbClr val="FF0000"/>
                </a:solidFill>
              </a:rPr>
              <a:t>and </a:t>
            </a:r>
            <a:r>
              <a:rPr lang="en-US" sz="1400" dirty="0" smtClean="0">
                <a:solidFill>
                  <a:srgbClr val="FF0000"/>
                </a:solidFill>
              </a:rPr>
              <a:t>is being </a:t>
            </a:r>
            <a:r>
              <a:rPr lang="en-US" sz="1400" dirty="0">
                <a:solidFill>
                  <a:srgbClr val="FF0000"/>
                </a:solidFill>
              </a:rPr>
              <a:t>loosely “implemented“ before </a:t>
            </a:r>
            <a:r>
              <a:rPr lang="en-US" sz="1400" dirty="0" smtClean="0">
                <a:solidFill>
                  <a:srgbClr val="FF0000"/>
                </a:solidFill>
              </a:rPr>
              <a:t>programming. Cathy is currently in the design phase and plans to finish the design tentatively by 3/22/13.)</a:t>
            </a:r>
            <a:endParaRPr lang="en-US" sz="1400" dirty="0">
              <a:solidFill>
                <a:srgbClr val="FF0000"/>
              </a:solidFill>
            </a:endParaRPr>
          </a:p>
          <a:p>
            <a:pPr lvl="1"/>
            <a:endParaRPr lang="en-US" sz="1400" dirty="0"/>
          </a:p>
          <a:p>
            <a:pPr lvl="0"/>
            <a:r>
              <a:rPr lang="en-US" sz="1400" dirty="0"/>
              <a:t>4) Stock Letter – Print a letter out with every sample order with a customized letterhead, which will be the address that will show through an envelope window for the post office. </a:t>
            </a:r>
            <a:r>
              <a:rPr lang="en-US" sz="1400" dirty="0">
                <a:solidFill>
                  <a:srgbClr val="FF0000"/>
                </a:solidFill>
              </a:rPr>
              <a:t>(To be tested on black and white printers at the shipping stations after labels </a:t>
            </a:r>
            <a:r>
              <a:rPr lang="en-US" sz="1400" dirty="0" smtClean="0">
                <a:solidFill>
                  <a:srgbClr val="FF0000"/>
                </a:solidFill>
              </a:rPr>
              <a:t>and boxes are </a:t>
            </a:r>
            <a:r>
              <a:rPr lang="en-US" sz="1400" dirty="0">
                <a:solidFill>
                  <a:srgbClr val="FF0000"/>
                </a:solidFill>
              </a:rPr>
              <a:t>implemented) </a:t>
            </a:r>
            <a:endParaRPr lang="en-US" sz="1400" dirty="0"/>
          </a:p>
          <a:p>
            <a:pPr lvl="0"/>
            <a:endParaRPr lang="en-US" sz="1400" dirty="0" smtClean="0"/>
          </a:p>
          <a:p>
            <a:pPr lvl="0"/>
            <a:r>
              <a:rPr lang="en-US" sz="1400" dirty="0" smtClean="0"/>
              <a:t>5) Brand-It </a:t>
            </a:r>
            <a:r>
              <a:rPr lang="en-US" sz="1400" dirty="0"/>
              <a:t>suppressed – There will be no need to print Brand-Its for samples, so suppressing the Brand-It label will save a label</a:t>
            </a:r>
            <a:r>
              <a:rPr lang="en-US" sz="1400" dirty="0" smtClean="0"/>
              <a:t>.</a:t>
            </a:r>
          </a:p>
          <a:p>
            <a:pPr lvl="0"/>
            <a:endParaRPr lang="en-US" sz="1400" dirty="0" smtClean="0"/>
          </a:p>
          <a:p>
            <a:pPr lvl="0"/>
            <a:r>
              <a:rPr lang="en-US" sz="1400" dirty="0" smtClean="0"/>
              <a:t>6) This is optional, but might help programming going forward: Program the “soft limit” field for samples from the formula in </a:t>
            </a:r>
            <a:r>
              <a:rPr lang="en-US" sz="1400" dirty="0" err="1" smtClean="0"/>
              <a:t>Workzone</a:t>
            </a:r>
            <a:r>
              <a:rPr lang="en-US" sz="1400" dirty="0" smtClean="0"/>
              <a:t> and give everyone a $10,000 samples bank.</a:t>
            </a:r>
            <a:endParaRPr lang="en-US" sz="1400" dirty="0"/>
          </a:p>
        </p:txBody>
      </p:sp>
    </p:spTree>
    <p:extLst>
      <p:ext uri="{BB962C8B-B14F-4D97-AF65-F5344CB8AC3E}">
        <p14:creationId xmlns:p14="http://schemas.microsoft.com/office/powerpoint/2010/main" val="11148813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150" y="95250"/>
            <a:ext cx="8229600" cy="742950"/>
          </a:xfrm>
          <a:solidFill>
            <a:schemeClr val="accent1"/>
          </a:solidFill>
          <a:ln w="31750">
            <a:solidFill>
              <a:schemeClr val="tx1"/>
            </a:solidFill>
          </a:ln>
        </p:spPr>
        <p:txBody>
          <a:bodyPr/>
          <a:lstStyle/>
          <a:p>
            <a:r>
              <a:rPr lang="en-US" dirty="0" smtClean="0"/>
              <a:t>Programming Phase 2</a:t>
            </a:r>
            <a:endParaRPr lang="en-US" dirty="0"/>
          </a:p>
        </p:txBody>
      </p:sp>
      <p:sp>
        <p:nvSpPr>
          <p:cNvPr id="4" name="Rectangle 3"/>
          <p:cNvSpPr/>
          <p:nvPr/>
        </p:nvSpPr>
        <p:spPr>
          <a:xfrm>
            <a:off x="400050" y="838200"/>
            <a:ext cx="8305800" cy="5078313"/>
          </a:xfrm>
          <a:prstGeom prst="rect">
            <a:avLst/>
          </a:prstGeom>
        </p:spPr>
        <p:txBody>
          <a:bodyPr wrap="square">
            <a:spAutoFit/>
          </a:bodyPr>
          <a:lstStyle/>
          <a:p>
            <a:pPr lvl="0"/>
            <a:r>
              <a:rPr lang="en-US" sz="1400" dirty="0" smtClean="0"/>
              <a:t>1) </a:t>
            </a:r>
            <a:r>
              <a:rPr lang="en-US" sz="1400" dirty="0"/>
              <a:t>Delivery and population of the “Yearly Memorandum</a:t>
            </a:r>
            <a:r>
              <a:rPr lang="en-US" sz="1400" dirty="0" smtClean="0"/>
              <a:t>”</a:t>
            </a:r>
          </a:p>
          <a:p>
            <a:pPr lvl="0"/>
            <a:r>
              <a:rPr lang="en-US" sz="1000" dirty="0"/>
              <a:t>	</a:t>
            </a:r>
            <a:r>
              <a:rPr lang="en-US" sz="1000" dirty="0" smtClean="0"/>
              <a:t>• Sent to 13.318 e-mail addresses (all contacts with valid e-mails and who has not asked for e-mails to be suppressed) </a:t>
            </a:r>
          </a:p>
          <a:p>
            <a:r>
              <a:rPr lang="en-US" sz="1000" dirty="0"/>
              <a:t>	</a:t>
            </a:r>
            <a:r>
              <a:rPr lang="en-US" sz="1000" dirty="0" smtClean="0"/>
              <a:t>• General Terms/Pricing </a:t>
            </a:r>
            <a:r>
              <a:rPr lang="en-US" sz="1000" dirty="0"/>
              <a:t>Levels/Programs Available </a:t>
            </a:r>
            <a:endParaRPr lang="en-US" sz="1000" dirty="0" smtClean="0"/>
          </a:p>
          <a:p>
            <a:r>
              <a:rPr lang="en-US" sz="1000" dirty="0"/>
              <a:t>	</a:t>
            </a:r>
            <a:r>
              <a:rPr lang="en-US" sz="1000" dirty="0" smtClean="0"/>
              <a:t>	&gt; Price Tier, Free Freight, Web Discount, 100% Accuracy, Smart Tech or not, Brand It or not, Samples Bank </a:t>
            </a:r>
          </a:p>
          <a:p>
            <a:pPr lvl="0"/>
            <a:r>
              <a:rPr lang="en-US" sz="1000" dirty="0"/>
              <a:t>	</a:t>
            </a:r>
            <a:r>
              <a:rPr lang="en-US" sz="1000" dirty="0" smtClean="0"/>
              <a:t>• Cathy downloaded data – Steve linked the fields to a formatted e-mail via </a:t>
            </a:r>
            <a:r>
              <a:rPr lang="en-US" sz="1000" dirty="0" err="1" smtClean="0"/>
              <a:t>MailChimp</a:t>
            </a:r>
            <a:r>
              <a:rPr lang="en-US" sz="1000" dirty="0" smtClean="0"/>
              <a:t> (no attachments)</a:t>
            </a:r>
          </a:p>
          <a:p>
            <a:pPr lvl="0"/>
            <a:r>
              <a:rPr lang="en-US" sz="1000" dirty="0"/>
              <a:t>	</a:t>
            </a:r>
            <a:endParaRPr lang="en-US" sz="1000" dirty="0" smtClean="0"/>
          </a:p>
          <a:p>
            <a:pPr lvl="0"/>
            <a:r>
              <a:rPr lang="en-US" b="1" dirty="0" smtClean="0">
                <a:solidFill>
                  <a:srgbClr val="54AE02"/>
                </a:solidFill>
                <a:latin typeface="Times New Roman" pitchFamily="18" charset="0"/>
                <a:cs typeface="Times New Roman" pitchFamily="18" charset="0"/>
              </a:rPr>
              <a:t>(Completed and Implemented: Friday 3/8/13)</a:t>
            </a:r>
          </a:p>
          <a:p>
            <a:pPr lvl="0"/>
            <a:endParaRPr lang="en-US" sz="1400" b="1" dirty="0"/>
          </a:p>
          <a:p>
            <a:r>
              <a:rPr lang="en-US" sz="1400" dirty="0" smtClean="0"/>
              <a:t>2) </a:t>
            </a:r>
            <a:r>
              <a:rPr lang="en-US" sz="1400" dirty="0"/>
              <a:t>Establishing everyone’s “samples bank” on January 1 and establishing banks when new customers are added – allowing that bank to be modified by Director of CR and Director of </a:t>
            </a:r>
            <a:r>
              <a:rPr lang="en-US" sz="1400" dirty="0" smtClean="0"/>
              <a:t>Sales</a:t>
            </a:r>
            <a:endParaRPr lang="en-US" sz="1400" b="1" dirty="0" smtClean="0"/>
          </a:p>
          <a:p>
            <a:pPr lvl="0"/>
            <a:endParaRPr lang="en-US" sz="1400" dirty="0" smtClean="0"/>
          </a:p>
          <a:p>
            <a:pPr lvl="0"/>
            <a:r>
              <a:rPr lang="en-US" sz="1400" dirty="0"/>
              <a:t>3</a:t>
            </a:r>
            <a:r>
              <a:rPr lang="en-US" sz="1400" dirty="0" smtClean="0"/>
              <a:t>) Limit </a:t>
            </a:r>
            <a:r>
              <a:rPr lang="en-US" sz="1400" dirty="0"/>
              <a:t>number of samples per order: 3 per SKU, except on rolls and in cases of less than 50, which then limit the number of samples per order to 1</a:t>
            </a:r>
          </a:p>
          <a:p>
            <a:pPr lvl="0"/>
            <a:endParaRPr lang="en-US" sz="1400" dirty="0" smtClean="0"/>
          </a:p>
          <a:p>
            <a:pPr lvl="0"/>
            <a:r>
              <a:rPr lang="en-US" sz="1400" dirty="0"/>
              <a:t>4</a:t>
            </a:r>
            <a:r>
              <a:rPr lang="en-US" sz="1400" dirty="0" smtClean="0"/>
              <a:t>) After </a:t>
            </a:r>
            <a:r>
              <a:rPr lang="en-US" sz="1400" dirty="0"/>
              <a:t>a sample is ordered the total is deducted from the “samples bank”</a:t>
            </a:r>
          </a:p>
          <a:p>
            <a:pPr lvl="0"/>
            <a:endParaRPr lang="en-US" sz="1400" dirty="0" smtClean="0"/>
          </a:p>
          <a:p>
            <a:pPr lvl="0"/>
            <a:r>
              <a:rPr lang="en-US" sz="1400" dirty="0" smtClean="0"/>
              <a:t>5) Follow-up </a:t>
            </a:r>
            <a:r>
              <a:rPr lang="en-US" sz="1400" dirty="0"/>
              <a:t>e-mail sent 2 weeks after unsuccessful sample to the </a:t>
            </a:r>
            <a:r>
              <a:rPr lang="en-US" sz="1400" dirty="0" smtClean="0"/>
              <a:t>customer who requested sample</a:t>
            </a:r>
          </a:p>
          <a:p>
            <a:pPr lvl="0"/>
            <a:endParaRPr lang="en-US" sz="1400" dirty="0"/>
          </a:p>
          <a:p>
            <a:pPr lvl="0"/>
            <a:r>
              <a:rPr lang="en-US" sz="1400" dirty="0" smtClean="0"/>
              <a:t>6) Follow-up e-mail sent 3 weeks after unsuccessful sample to the appropriate CR partner to notify them of the sent sample (E-mail sent only on samples that meet certain criteria)</a:t>
            </a:r>
            <a:endParaRPr lang="en-US" sz="1400" dirty="0"/>
          </a:p>
          <a:p>
            <a:pPr lvl="0"/>
            <a:endParaRPr lang="en-US" sz="1400" dirty="0" smtClean="0"/>
          </a:p>
          <a:p>
            <a:pPr lvl="0"/>
            <a:r>
              <a:rPr lang="en-US" sz="1400" dirty="0"/>
              <a:t>7</a:t>
            </a:r>
            <a:r>
              <a:rPr lang="en-US" sz="1400" dirty="0" smtClean="0"/>
              <a:t>) Summary </a:t>
            </a:r>
            <a:r>
              <a:rPr lang="en-US" sz="1400" dirty="0"/>
              <a:t>report – Director of CR and Director of Sales can run to assess ROI of samples by CR partner and by individual customer</a:t>
            </a:r>
          </a:p>
          <a:p>
            <a:r>
              <a:rPr lang="en-US" sz="1400" dirty="0"/>
              <a:t> </a:t>
            </a:r>
          </a:p>
        </p:txBody>
      </p:sp>
      <p:sp>
        <p:nvSpPr>
          <p:cNvPr id="5" name="Title 1"/>
          <p:cNvSpPr txBox="1">
            <a:spLocks/>
          </p:cNvSpPr>
          <p:nvPr/>
        </p:nvSpPr>
        <p:spPr bwMode="auto">
          <a:xfrm>
            <a:off x="400050" y="5555874"/>
            <a:ext cx="8229600" cy="702706"/>
          </a:xfrm>
          <a:prstGeom prst="rect">
            <a:avLst/>
          </a:prstGeom>
          <a:solidFill>
            <a:schemeClr val="accent1"/>
          </a:solidFill>
          <a:ln w="31750">
            <a:solidFill>
              <a:schemeClr val="tx1"/>
            </a:solidFill>
            <a:miter lim="800000"/>
            <a:headEnd/>
            <a:tailEnd/>
          </a:ln>
          <a:effectLst/>
          <a:ex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en-US" dirty="0" smtClean="0"/>
              <a:t>Programming Phase 3</a:t>
            </a:r>
          </a:p>
        </p:txBody>
      </p:sp>
      <p:sp>
        <p:nvSpPr>
          <p:cNvPr id="6" name="Rectangle 5"/>
          <p:cNvSpPr/>
          <p:nvPr/>
        </p:nvSpPr>
        <p:spPr>
          <a:xfrm>
            <a:off x="323850" y="6096000"/>
            <a:ext cx="8305800" cy="738664"/>
          </a:xfrm>
          <a:prstGeom prst="rect">
            <a:avLst/>
          </a:prstGeom>
        </p:spPr>
        <p:txBody>
          <a:bodyPr wrap="square">
            <a:spAutoFit/>
          </a:bodyPr>
          <a:lstStyle/>
          <a:p>
            <a:pPr lvl="0"/>
            <a:endParaRPr lang="en-US" sz="1400" dirty="0" smtClean="0"/>
          </a:p>
          <a:p>
            <a:pPr lvl="0"/>
            <a:r>
              <a:rPr lang="en-US" sz="1400" dirty="0" smtClean="0"/>
              <a:t>1) Click on “samples” tab at the bottom of the page</a:t>
            </a:r>
            <a:r>
              <a:rPr lang="en-US" sz="1400" dirty="0"/>
              <a:t> </a:t>
            </a:r>
            <a:r>
              <a:rPr lang="en-US" sz="1400" dirty="0" smtClean="0"/>
              <a:t>- Do we want to make it that easy/obvious for customers?</a:t>
            </a:r>
            <a:endParaRPr lang="en-US" sz="1400" dirty="0"/>
          </a:p>
        </p:txBody>
      </p:sp>
    </p:spTree>
    <p:extLst>
      <p:ext uri="{BB962C8B-B14F-4D97-AF65-F5344CB8AC3E}">
        <p14:creationId xmlns:p14="http://schemas.microsoft.com/office/powerpoint/2010/main" val="322324480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6366</TotalTime>
  <Words>489</Words>
  <Application>Microsoft Office PowerPoint</Application>
  <PresentationFormat>On-screen Show (4:3)</PresentationFormat>
  <Paragraphs>77</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Default Design</vt:lpstr>
      <vt:lpstr>Samples</vt:lpstr>
      <vt:lpstr>Programming Phase 1</vt:lpstr>
      <vt:lpstr>Programming Phase 1 (continued)</vt:lpstr>
      <vt:lpstr>Programming Phase 2</vt:lpstr>
    </vt:vector>
  </TitlesOfParts>
  <Company>Laddawn Mfg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Shipping Department’s Process for Samples</dc:title>
  <dc:creator>tbleier</dc:creator>
  <cp:lastModifiedBy>Susan Parker</cp:lastModifiedBy>
  <cp:revision>146</cp:revision>
  <cp:lastPrinted>2012-09-20T19:58:57Z</cp:lastPrinted>
  <dcterms:created xsi:type="dcterms:W3CDTF">2011-06-30T17:35:27Z</dcterms:created>
  <dcterms:modified xsi:type="dcterms:W3CDTF">2015-06-02T14:53:26Z</dcterms:modified>
</cp:coreProperties>
</file>