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9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57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C40C-0CF2-6C4D-B96C-B2F5D61E74BA}" type="datetimeFigureOut">
              <a:rPr lang="en-US" smtClean="0"/>
              <a:t>3/2/12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C670-9900-1546-B2A8-3ECAC7D19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286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C40C-0CF2-6C4D-B96C-B2F5D61E74BA}" type="datetimeFigureOut">
              <a:rPr lang="en-US" smtClean="0"/>
              <a:t>3/2/12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C670-9900-1546-B2A8-3ECAC7D19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075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C40C-0CF2-6C4D-B96C-B2F5D61E74BA}" type="datetimeFigureOut">
              <a:rPr lang="en-US" smtClean="0"/>
              <a:t>3/2/12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C670-9900-1546-B2A8-3ECAC7D19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644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C40C-0CF2-6C4D-B96C-B2F5D61E74BA}" type="datetimeFigureOut">
              <a:rPr lang="en-US" smtClean="0"/>
              <a:t>3/2/12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C670-9900-1546-B2A8-3ECAC7D19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26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C40C-0CF2-6C4D-B96C-B2F5D61E74BA}" type="datetimeFigureOut">
              <a:rPr lang="en-US" smtClean="0"/>
              <a:t>3/2/12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C670-9900-1546-B2A8-3ECAC7D19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185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C40C-0CF2-6C4D-B96C-B2F5D61E74BA}" type="datetimeFigureOut">
              <a:rPr lang="en-US" smtClean="0"/>
              <a:t>3/2/12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C670-9900-1546-B2A8-3ECAC7D19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515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C40C-0CF2-6C4D-B96C-B2F5D61E74BA}" type="datetimeFigureOut">
              <a:rPr lang="en-US" smtClean="0"/>
              <a:t>3/2/12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C670-9900-1546-B2A8-3ECAC7D19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785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C40C-0CF2-6C4D-B96C-B2F5D61E74BA}" type="datetimeFigureOut">
              <a:rPr lang="en-US" smtClean="0"/>
              <a:t>3/2/12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C670-9900-1546-B2A8-3ECAC7D19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163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C40C-0CF2-6C4D-B96C-B2F5D61E74BA}" type="datetimeFigureOut">
              <a:rPr lang="en-US" smtClean="0"/>
              <a:t>3/2/12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C670-9900-1546-B2A8-3ECAC7D19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785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C40C-0CF2-6C4D-B96C-B2F5D61E74BA}" type="datetimeFigureOut">
              <a:rPr lang="en-US" smtClean="0"/>
              <a:t>3/2/12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C670-9900-1546-B2A8-3ECAC7D19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4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C40C-0CF2-6C4D-B96C-B2F5D61E74BA}" type="datetimeFigureOut">
              <a:rPr lang="en-US" smtClean="0"/>
              <a:t>3/2/12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C670-9900-1546-B2A8-3ECAC7D19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761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8C40C-0CF2-6C4D-B96C-B2F5D61E74BA}" type="datetimeFigureOut">
              <a:rPr lang="en-US" smtClean="0"/>
              <a:t>3/2/12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6C670-9900-1546-B2A8-3ECAC7D19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377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772320" cy="6858000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24252"/>
            <a:ext cx="4038600" cy="600191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Travel site model</a:t>
            </a:r>
          </a:p>
          <a:p>
            <a:pPr lvl="1"/>
            <a:r>
              <a:rPr lang="en-US" dirty="0" smtClean="0"/>
              <a:t>9 (!) radio button choices</a:t>
            </a:r>
          </a:p>
          <a:p>
            <a:pPr lvl="1"/>
            <a:r>
              <a:rPr lang="en-US" dirty="0" smtClean="0"/>
              <a:t>when selected, widget reloads, with appropriate subset of search parameters</a:t>
            </a:r>
          </a:p>
          <a:p>
            <a:pPr lvl="1"/>
            <a:r>
              <a:rPr lang="en-US" dirty="0" smtClean="0"/>
              <a:t>Why will this work, or not, for Laddawn?? </a:t>
            </a:r>
          </a:p>
          <a:p>
            <a:pPr lvl="1"/>
            <a:r>
              <a:rPr lang="en-US" dirty="0" smtClean="0"/>
              <a:t>When choices are not valid, do they get grayed out or simply go away? On travel sites they go away; on Laddawn you may want to keep them (grayed out) as a reminder that these choices exist for other product types</a:t>
            </a:r>
          </a:p>
        </p:txBody>
      </p:sp>
    </p:spTree>
    <p:extLst>
      <p:ext uri="{BB962C8B-B14F-4D97-AF65-F5344CB8AC3E}">
        <p14:creationId xmlns:p14="http://schemas.microsoft.com/office/powerpoint/2010/main" val="1216472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142" y="355902"/>
            <a:ext cx="7594600" cy="1752600"/>
          </a:xfrm>
          <a:prstGeom prst="rect">
            <a:avLst/>
          </a:prstGeom>
        </p:spPr>
      </p:pic>
      <p:sp>
        <p:nvSpPr>
          <p:cNvPr id="54" name="Rounded Rectangle 53"/>
          <p:cNvSpPr/>
          <p:nvPr/>
        </p:nvSpPr>
        <p:spPr>
          <a:xfrm>
            <a:off x="898048" y="1463033"/>
            <a:ext cx="7521694" cy="4649419"/>
          </a:xfrm>
          <a:prstGeom prst="roundRect">
            <a:avLst>
              <a:gd name="adj" fmla="val 4677"/>
            </a:avLst>
          </a:prstGeom>
          <a:solidFill>
            <a:srgbClr val="66003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" name="Rounded Rectangle 3"/>
          <p:cNvSpPr/>
          <p:nvPr/>
        </p:nvSpPr>
        <p:spPr>
          <a:xfrm>
            <a:off x="915639" y="889009"/>
            <a:ext cx="7524686" cy="4647091"/>
          </a:xfrm>
          <a:prstGeom prst="roundRect">
            <a:avLst>
              <a:gd name="adj" fmla="val 4677"/>
            </a:avLst>
          </a:prstGeom>
          <a:solidFill>
            <a:srgbClr val="80008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" name="Oval 4"/>
          <p:cNvSpPr/>
          <p:nvPr/>
        </p:nvSpPr>
        <p:spPr>
          <a:xfrm>
            <a:off x="1047782" y="1383895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170751" y="1262754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Bags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62480" y="1029971"/>
            <a:ext cx="26251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By item type</a:t>
            </a:r>
            <a:r>
              <a:rPr lang="en-US" sz="1200" b="1" dirty="0" smtClean="0">
                <a:solidFill>
                  <a:srgbClr val="FFFFFF"/>
                </a:solidFill>
              </a:rPr>
              <a:t>:</a:t>
            </a: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44327" y="1030739"/>
            <a:ext cx="26251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By item number</a:t>
            </a:r>
            <a:r>
              <a:rPr lang="en-US" sz="1200" b="1" dirty="0" smtClean="0">
                <a:solidFill>
                  <a:srgbClr val="FFFFFF"/>
                </a:solidFill>
              </a:rPr>
              <a:t>:</a:t>
            </a: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1071279" y="1404165"/>
            <a:ext cx="88771" cy="827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1047782" y="1306970"/>
            <a:ext cx="4073824" cy="0"/>
          </a:xfrm>
          <a:prstGeom prst="line">
            <a:avLst/>
          </a:prstGeom>
          <a:ln w="15875" cmpd="sng">
            <a:solidFill>
              <a:schemeClr val="bg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5437707" y="1290440"/>
            <a:ext cx="1613666" cy="17299"/>
          </a:xfrm>
          <a:prstGeom prst="line">
            <a:avLst/>
          </a:prstGeom>
          <a:ln w="15875" cmpd="sng">
            <a:solidFill>
              <a:schemeClr val="bg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2041725" y="2503916"/>
            <a:ext cx="2700942" cy="22569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800080"/>
                </a:solidFill>
              </a:rPr>
              <a:t>Layflat                          </a:t>
            </a:r>
            <a:r>
              <a:rPr lang="en-US" sz="1400" dirty="0" smtClean="0">
                <a:solidFill>
                  <a:srgbClr val="800080"/>
                </a:solidFill>
              </a:rPr>
              <a:t>                 </a:t>
            </a:r>
            <a:r>
              <a:rPr lang="en-US" sz="1400" dirty="0" smtClean="0">
                <a:solidFill>
                  <a:srgbClr val="800080"/>
                </a:solidFill>
              </a:rPr>
              <a:t>| 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113115" y="2480606"/>
            <a:ext cx="1292886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Category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26" name="Merge 25"/>
          <p:cNvSpPr/>
          <p:nvPr/>
        </p:nvSpPr>
        <p:spPr>
          <a:xfrm>
            <a:off x="4541129" y="2575046"/>
            <a:ext cx="101021" cy="99343"/>
          </a:xfrm>
          <a:prstGeom prst="flowChartMerge">
            <a:avLst/>
          </a:prstGeom>
          <a:solidFill>
            <a:srgbClr val="80008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2047933" y="2949572"/>
            <a:ext cx="2700942" cy="22569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800080"/>
                </a:solidFill>
              </a:rPr>
              <a:t>Rolls                            </a:t>
            </a:r>
            <a:r>
              <a:rPr lang="en-US" sz="1400" dirty="0" smtClean="0">
                <a:solidFill>
                  <a:srgbClr val="800080"/>
                </a:solidFill>
              </a:rPr>
              <a:t>                  </a:t>
            </a:r>
            <a:r>
              <a:rPr lang="en-US" sz="1400" dirty="0" smtClean="0">
                <a:solidFill>
                  <a:srgbClr val="800080"/>
                </a:solidFill>
              </a:rPr>
              <a:t>| 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119323" y="2926262"/>
            <a:ext cx="1292886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Packaging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3" name="Merge 32"/>
          <p:cNvSpPr/>
          <p:nvPr/>
        </p:nvSpPr>
        <p:spPr>
          <a:xfrm>
            <a:off x="4547337" y="3020702"/>
            <a:ext cx="101021" cy="99343"/>
          </a:xfrm>
          <a:prstGeom prst="flowChartMerge">
            <a:avLst/>
          </a:prstGeom>
          <a:solidFill>
            <a:srgbClr val="80008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/>
          <p:cNvSpPr/>
          <p:nvPr/>
        </p:nvSpPr>
        <p:spPr>
          <a:xfrm>
            <a:off x="2045004" y="3353564"/>
            <a:ext cx="480989" cy="28446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116394" y="3330254"/>
            <a:ext cx="1292886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Size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2663391" y="3359788"/>
            <a:ext cx="480989" cy="28446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3281778" y="3366012"/>
            <a:ext cx="480989" cy="28446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2042075" y="3782956"/>
            <a:ext cx="480989" cy="28446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113465" y="3759646"/>
            <a:ext cx="1292886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Gauge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2048283" y="4197640"/>
            <a:ext cx="480989" cy="28446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119673" y="4174330"/>
            <a:ext cx="1292886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Quantity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1218176" y="5014297"/>
            <a:ext cx="1795965" cy="364201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800080"/>
                </a:solidFill>
              </a:rPr>
              <a:t>01434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131389" y="4560807"/>
            <a:ext cx="2351492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Ship to zip code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3321769" y="5031078"/>
            <a:ext cx="1300993" cy="364201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800080"/>
                </a:solidFill>
              </a:rPr>
              <a:t>5614</a:t>
            </a:r>
            <a:endParaRPr lang="en-US" sz="1400" dirty="0">
              <a:solidFill>
                <a:srgbClr val="800080"/>
              </a:solidFill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3091298" y="5241942"/>
            <a:ext cx="15055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Rounded Rectangle 51"/>
          <p:cNvSpPr/>
          <p:nvPr/>
        </p:nvSpPr>
        <p:spPr>
          <a:xfrm>
            <a:off x="5273459" y="2402194"/>
            <a:ext cx="3166865" cy="3133906"/>
          </a:xfrm>
          <a:prstGeom prst="roundRect">
            <a:avLst>
              <a:gd name="adj" fmla="val 8220"/>
            </a:avLst>
          </a:prstGeom>
          <a:gradFill flip="none" rotWithShape="1">
            <a:gsLst>
              <a:gs pos="0">
                <a:srgbClr val="800080"/>
              </a:gs>
              <a:gs pos="100000">
                <a:srgbClr val="FFFFFF"/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dirty="0" smtClean="0">
                <a:solidFill>
                  <a:srgbClr val="800080"/>
                </a:solidFill>
              </a:rPr>
              <a:t>Additional Options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782093" y="5657118"/>
            <a:ext cx="1668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Find &gt;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2046363" y="2031252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2169332" y="1910111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Shipping Room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3" name="Oval 62"/>
          <p:cNvSpPr/>
          <p:nvPr/>
        </p:nvSpPr>
        <p:spPr>
          <a:xfrm>
            <a:off x="1056534" y="1686240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1166803" y="1565099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Tubing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5" name="Oval 64"/>
          <p:cNvSpPr/>
          <p:nvPr/>
        </p:nvSpPr>
        <p:spPr>
          <a:xfrm>
            <a:off x="1047782" y="1994017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1158051" y="1872876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Sheeting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7" name="Oval 66"/>
          <p:cNvSpPr/>
          <p:nvPr/>
        </p:nvSpPr>
        <p:spPr>
          <a:xfrm>
            <a:off x="2036886" y="1383895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2159855" y="1262754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Reclosables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9" name="Oval 68"/>
          <p:cNvSpPr/>
          <p:nvPr/>
        </p:nvSpPr>
        <p:spPr>
          <a:xfrm>
            <a:off x="2036886" y="1691291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2173659" y="1570150"/>
            <a:ext cx="1953995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Palletizing Products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79" name="Oval 78"/>
          <p:cNvSpPr/>
          <p:nvPr/>
        </p:nvSpPr>
        <p:spPr>
          <a:xfrm>
            <a:off x="3888499" y="1383895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/>
          <p:cNvSpPr txBox="1"/>
          <p:nvPr/>
        </p:nvSpPr>
        <p:spPr>
          <a:xfrm>
            <a:off x="4039078" y="1262754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Sleeves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3903394" y="3359788"/>
            <a:ext cx="961257" cy="722461"/>
          </a:xfrm>
          <a:prstGeom prst="roundRect">
            <a:avLst>
              <a:gd name="adj" fmla="val 8220"/>
            </a:avLst>
          </a:prstGeom>
          <a:gradFill flip="none" rotWithShape="1">
            <a:gsLst>
              <a:gs pos="0">
                <a:srgbClr val="800080"/>
              </a:gs>
              <a:gs pos="100000">
                <a:srgbClr val="FFFFFF"/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rgbClr val="800080"/>
                </a:solidFill>
              </a:rPr>
              <a:t>Sizing </a:t>
            </a:r>
          </a:p>
          <a:p>
            <a:pPr algn="ctr"/>
            <a:r>
              <a:rPr lang="en-US" dirty="0" smtClean="0">
                <a:solidFill>
                  <a:srgbClr val="800080"/>
                </a:solidFill>
              </a:rPr>
              <a:t>Tool</a:t>
            </a:r>
            <a:endParaRPr lang="en-US" dirty="0">
              <a:solidFill>
                <a:srgbClr val="800080"/>
              </a:solidFill>
            </a:endParaRPr>
          </a:p>
        </p:txBody>
      </p:sp>
      <p:sp>
        <p:nvSpPr>
          <p:cNvPr id="84" name="Oval 83"/>
          <p:cNvSpPr/>
          <p:nvPr/>
        </p:nvSpPr>
        <p:spPr>
          <a:xfrm>
            <a:off x="3889044" y="1688161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4039623" y="1567020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[Marketplace]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86" name="Oval 85"/>
          <p:cNvSpPr/>
          <p:nvPr/>
        </p:nvSpPr>
        <p:spPr>
          <a:xfrm>
            <a:off x="3903394" y="1978621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/>
          <p:cNvSpPr txBox="1"/>
          <p:nvPr/>
        </p:nvSpPr>
        <p:spPr>
          <a:xfrm>
            <a:off x="4053973" y="1857480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[Marketplace]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88" name="Rounded Rectangle 87"/>
          <p:cNvSpPr/>
          <p:nvPr/>
        </p:nvSpPr>
        <p:spPr>
          <a:xfrm>
            <a:off x="5379010" y="3011881"/>
            <a:ext cx="2700942" cy="22569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800080"/>
                </a:solidFill>
              </a:rPr>
              <a:t> </a:t>
            </a:r>
            <a:r>
              <a:rPr lang="en-US" sz="1400" dirty="0" smtClean="0">
                <a:solidFill>
                  <a:srgbClr val="800080"/>
                </a:solidFill>
              </a:rPr>
              <a:t>            </a:t>
            </a:r>
            <a:r>
              <a:rPr lang="en-US" sz="1400" dirty="0" smtClean="0">
                <a:solidFill>
                  <a:srgbClr val="800080"/>
                </a:solidFill>
              </a:rPr>
              <a:t>                                           </a:t>
            </a:r>
            <a:r>
              <a:rPr lang="en-US" sz="1400" dirty="0" smtClean="0">
                <a:solidFill>
                  <a:srgbClr val="800080"/>
                </a:solidFill>
              </a:rPr>
              <a:t>| 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89" name="Merge 88"/>
          <p:cNvSpPr/>
          <p:nvPr/>
        </p:nvSpPr>
        <p:spPr>
          <a:xfrm>
            <a:off x="7878414" y="3083011"/>
            <a:ext cx="101021" cy="99343"/>
          </a:xfrm>
          <a:prstGeom prst="flowChartMerge">
            <a:avLst/>
          </a:prstGeom>
          <a:solidFill>
            <a:srgbClr val="80008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ounded Rectangle 90"/>
          <p:cNvSpPr/>
          <p:nvPr/>
        </p:nvSpPr>
        <p:spPr>
          <a:xfrm>
            <a:off x="5379555" y="3537043"/>
            <a:ext cx="2700942" cy="22569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800080"/>
                </a:solidFill>
              </a:rPr>
              <a:t> </a:t>
            </a:r>
            <a:r>
              <a:rPr lang="en-US" sz="1400" dirty="0" smtClean="0">
                <a:solidFill>
                  <a:srgbClr val="800080"/>
                </a:solidFill>
              </a:rPr>
              <a:t>            </a:t>
            </a:r>
            <a:r>
              <a:rPr lang="en-US" sz="1400" dirty="0" smtClean="0">
                <a:solidFill>
                  <a:srgbClr val="800080"/>
                </a:solidFill>
              </a:rPr>
              <a:t>                                           </a:t>
            </a:r>
            <a:r>
              <a:rPr lang="en-US" sz="1400" dirty="0" smtClean="0">
                <a:solidFill>
                  <a:srgbClr val="800080"/>
                </a:solidFill>
              </a:rPr>
              <a:t>| 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92" name="Merge 91"/>
          <p:cNvSpPr/>
          <p:nvPr/>
        </p:nvSpPr>
        <p:spPr>
          <a:xfrm>
            <a:off x="7878959" y="3608173"/>
            <a:ext cx="101021" cy="99343"/>
          </a:xfrm>
          <a:prstGeom prst="flowChartMerge">
            <a:avLst/>
          </a:prstGeom>
          <a:solidFill>
            <a:srgbClr val="80008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ounded Rectangle 92"/>
          <p:cNvSpPr/>
          <p:nvPr/>
        </p:nvSpPr>
        <p:spPr>
          <a:xfrm>
            <a:off x="5393905" y="4034593"/>
            <a:ext cx="2700942" cy="22569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800080"/>
                </a:solidFill>
              </a:rPr>
              <a:t> </a:t>
            </a:r>
            <a:r>
              <a:rPr lang="en-US" sz="1400" dirty="0" smtClean="0">
                <a:solidFill>
                  <a:srgbClr val="800080"/>
                </a:solidFill>
              </a:rPr>
              <a:t>            </a:t>
            </a:r>
            <a:r>
              <a:rPr lang="en-US" sz="1400" dirty="0" smtClean="0">
                <a:solidFill>
                  <a:srgbClr val="800080"/>
                </a:solidFill>
              </a:rPr>
              <a:t>                                           </a:t>
            </a:r>
            <a:r>
              <a:rPr lang="en-US" sz="1400" dirty="0" smtClean="0">
                <a:solidFill>
                  <a:srgbClr val="800080"/>
                </a:solidFill>
              </a:rPr>
              <a:t>| 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94" name="Merge 93"/>
          <p:cNvSpPr/>
          <p:nvPr/>
        </p:nvSpPr>
        <p:spPr>
          <a:xfrm>
            <a:off x="7893309" y="4105723"/>
            <a:ext cx="101021" cy="99343"/>
          </a:xfrm>
          <a:prstGeom prst="flowChartMerge">
            <a:avLst/>
          </a:prstGeom>
          <a:solidFill>
            <a:srgbClr val="80008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ounded Rectangle 94"/>
          <p:cNvSpPr/>
          <p:nvPr/>
        </p:nvSpPr>
        <p:spPr>
          <a:xfrm>
            <a:off x="5379555" y="4516905"/>
            <a:ext cx="2700942" cy="22569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800080"/>
                </a:solidFill>
              </a:rPr>
              <a:t> </a:t>
            </a:r>
            <a:r>
              <a:rPr lang="en-US" sz="1400" dirty="0" smtClean="0">
                <a:solidFill>
                  <a:srgbClr val="800080"/>
                </a:solidFill>
              </a:rPr>
              <a:t>            </a:t>
            </a:r>
            <a:r>
              <a:rPr lang="en-US" sz="1400" dirty="0" smtClean="0">
                <a:solidFill>
                  <a:srgbClr val="800080"/>
                </a:solidFill>
              </a:rPr>
              <a:t>                                           </a:t>
            </a:r>
            <a:r>
              <a:rPr lang="en-US" sz="1400" dirty="0" smtClean="0">
                <a:solidFill>
                  <a:srgbClr val="800080"/>
                </a:solidFill>
              </a:rPr>
              <a:t>| 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96" name="Merge 95"/>
          <p:cNvSpPr/>
          <p:nvPr/>
        </p:nvSpPr>
        <p:spPr>
          <a:xfrm>
            <a:off x="7878959" y="4588035"/>
            <a:ext cx="101021" cy="99343"/>
          </a:xfrm>
          <a:prstGeom prst="flowChartMerge">
            <a:avLst/>
          </a:prstGeom>
          <a:solidFill>
            <a:srgbClr val="80008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ounded Rectangle 96"/>
          <p:cNvSpPr/>
          <p:nvPr/>
        </p:nvSpPr>
        <p:spPr>
          <a:xfrm>
            <a:off x="5393905" y="5014455"/>
            <a:ext cx="2700942" cy="22569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800080"/>
                </a:solidFill>
              </a:rPr>
              <a:t> </a:t>
            </a:r>
            <a:r>
              <a:rPr lang="en-US" sz="1400" dirty="0" smtClean="0">
                <a:solidFill>
                  <a:srgbClr val="800080"/>
                </a:solidFill>
              </a:rPr>
              <a:t>            </a:t>
            </a:r>
            <a:r>
              <a:rPr lang="en-US" sz="1400" dirty="0" smtClean="0">
                <a:solidFill>
                  <a:srgbClr val="800080"/>
                </a:solidFill>
              </a:rPr>
              <a:t>                                           </a:t>
            </a:r>
            <a:r>
              <a:rPr lang="en-US" sz="1400" dirty="0" smtClean="0">
                <a:solidFill>
                  <a:srgbClr val="800080"/>
                </a:solidFill>
              </a:rPr>
              <a:t>| 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98" name="Merge 97"/>
          <p:cNvSpPr/>
          <p:nvPr/>
        </p:nvSpPr>
        <p:spPr>
          <a:xfrm>
            <a:off x="7893309" y="5085585"/>
            <a:ext cx="101021" cy="99343"/>
          </a:xfrm>
          <a:prstGeom prst="flowChartMerge">
            <a:avLst/>
          </a:prstGeom>
          <a:solidFill>
            <a:srgbClr val="80008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ounded Rectangle 99"/>
          <p:cNvSpPr/>
          <p:nvPr/>
        </p:nvSpPr>
        <p:spPr>
          <a:xfrm>
            <a:off x="7230913" y="1095951"/>
            <a:ext cx="1119804" cy="761529"/>
          </a:xfrm>
          <a:prstGeom prst="roundRect">
            <a:avLst>
              <a:gd name="adj" fmla="val 8220"/>
            </a:avLst>
          </a:prstGeom>
          <a:gradFill flip="none" rotWithShape="1">
            <a:gsLst>
              <a:gs pos="0">
                <a:srgbClr val="800080"/>
              </a:gs>
              <a:gs pos="100000">
                <a:srgbClr val="FFFFFF"/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600" dirty="0" smtClean="0">
                <a:solidFill>
                  <a:srgbClr val="800080"/>
                </a:solidFill>
              </a:rPr>
              <a:t>Spring Closeouts! </a:t>
            </a:r>
            <a:endParaRPr lang="en-US" sz="1600" dirty="0">
              <a:solidFill>
                <a:srgbClr val="800080"/>
              </a:solidFill>
            </a:endParaRPr>
          </a:p>
        </p:txBody>
      </p:sp>
      <p:sp>
        <p:nvSpPr>
          <p:cNvPr id="101" name="Oval 100"/>
          <p:cNvSpPr/>
          <p:nvPr/>
        </p:nvSpPr>
        <p:spPr>
          <a:xfrm>
            <a:off x="5437707" y="1400598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TextBox 101"/>
          <p:cNvSpPr txBox="1"/>
          <p:nvPr/>
        </p:nvSpPr>
        <p:spPr>
          <a:xfrm>
            <a:off x="5571880" y="1289456"/>
            <a:ext cx="1780641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Yours or Laddawn’s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880112" y="6336833"/>
            <a:ext cx="6046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1. Default State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5134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142" y="355902"/>
            <a:ext cx="7594600" cy="1752600"/>
          </a:xfrm>
          <a:prstGeom prst="rect">
            <a:avLst/>
          </a:prstGeom>
        </p:spPr>
      </p:pic>
      <p:sp>
        <p:nvSpPr>
          <p:cNvPr id="54" name="Rounded Rectangle 53"/>
          <p:cNvSpPr/>
          <p:nvPr/>
        </p:nvSpPr>
        <p:spPr>
          <a:xfrm>
            <a:off x="898048" y="1463033"/>
            <a:ext cx="7521694" cy="4649419"/>
          </a:xfrm>
          <a:prstGeom prst="roundRect">
            <a:avLst>
              <a:gd name="adj" fmla="val 4677"/>
            </a:avLst>
          </a:prstGeom>
          <a:solidFill>
            <a:srgbClr val="66003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" name="Rounded Rectangle 3"/>
          <p:cNvSpPr/>
          <p:nvPr/>
        </p:nvSpPr>
        <p:spPr>
          <a:xfrm>
            <a:off x="898048" y="889009"/>
            <a:ext cx="7542277" cy="4647091"/>
          </a:xfrm>
          <a:prstGeom prst="roundRect">
            <a:avLst>
              <a:gd name="adj" fmla="val 4677"/>
            </a:avLst>
          </a:prstGeom>
          <a:solidFill>
            <a:srgbClr val="80008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" name="Oval 4"/>
          <p:cNvSpPr/>
          <p:nvPr/>
        </p:nvSpPr>
        <p:spPr>
          <a:xfrm>
            <a:off x="1047782" y="1383895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170751" y="1262754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Bags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62480" y="1029971"/>
            <a:ext cx="26251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By item type</a:t>
            </a:r>
            <a:r>
              <a:rPr lang="en-US" sz="1200" b="1" dirty="0" smtClean="0">
                <a:solidFill>
                  <a:srgbClr val="FFFFFF"/>
                </a:solidFill>
              </a:rPr>
              <a:t>:</a:t>
            </a: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44327" y="1030739"/>
            <a:ext cx="26251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By item number</a:t>
            </a:r>
            <a:r>
              <a:rPr lang="en-US" sz="1200" b="1" dirty="0" smtClean="0">
                <a:solidFill>
                  <a:srgbClr val="FFFFFF"/>
                </a:solidFill>
              </a:rPr>
              <a:t>:</a:t>
            </a:r>
            <a:endParaRPr lang="en-US" sz="1200" b="1" dirty="0">
              <a:solidFill>
                <a:srgbClr val="FFFFFF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1047782" y="1306970"/>
            <a:ext cx="4073824" cy="0"/>
          </a:xfrm>
          <a:prstGeom prst="line">
            <a:avLst/>
          </a:prstGeom>
          <a:ln w="15875" cmpd="sng">
            <a:solidFill>
              <a:schemeClr val="bg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5437707" y="1290440"/>
            <a:ext cx="1613666" cy="17299"/>
          </a:xfrm>
          <a:prstGeom prst="line">
            <a:avLst/>
          </a:prstGeom>
          <a:ln w="15875" cmpd="sng">
            <a:solidFill>
              <a:schemeClr val="bg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3782093" y="5657118"/>
            <a:ext cx="1668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Find &gt;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2046363" y="2031252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2169332" y="1910111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Shipping Room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3" name="Oval 62"/>
          <p:cNvSpPr/>
          <p:nvPr/>
        </p:nvSpPr>
        <p:spPr>
          <a:xfrm>
            <a:off x="1056534" y="1686240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1166803" y="1565099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Tubing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5" name="Oval 64"/>
          <p:cNvSpPr/>
          <p:nvPr/>
        </p:nvSpPr>
        <p:spPr>
          <a:xfrm>
            <a:off x="1047782" y="1994017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1158051" y="1872876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Sheeting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7" name="Oval 66"/>
          <p:cNvSpPr/>
          <p:nvPr/>
        </p:nvSpPr>
        <p:spPr>
          <a:xfrm>
            <a:off x="2036886" y="1383895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2159855" y="1262754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Reclosables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9" name="Oval 68"/>
          <p:cNvSpPr/>
          <p:nvPr/>
        </p:nvSpPr>
        <p:spPr>
          <a:xfrm>
            <a:off x="2036886" y="1691291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2173659" y="1570150"/>
            <a:ext cx="1953995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Palletizing Products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79" name="Oval 78"/>
          <p:cNvSpPr/>
          <p:nvPr/>
        </p:nvSpPr>
        <p:spPr>
          <a:xfrm>
            <a:off x="3888499" y="1383895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/>
          <p:cNvSpPr txBox="1"/>
          <p:nvPr/>
        </p:nvSpPr>
        <p:spPr>
          <a:xfrm>
            <a:off x="4039078" y="1262754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Sleeves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84" name="Oval 83"/>
          <p:cNvSpPr/>
          <p:nvPr/>
        </p:nvSpPr>
        <p:spPr>
          <a:xfrm>
            <a:off x="3889044" y="1688161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4039623" y="1567020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[Marketplace]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86" name="Oval 85"/>
          <p:cNvSpPr/>
          <p:nvPr/>
        </p:nvSpPr>
        <p:spPr>
          <a:xfrm>
            <a:off x="3903394" y="1978621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/>
          <p:cNvSpPr txBox="1"/>
          <p:nvPr/>
        </p:nvSpPr>
        <p:spPr>
          <a:xfrm>
            <a:off x="4053973" y="1857480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[Marketplace]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00" name="Rounded Rectangle 99"/>
          <p:cNvSpPr/>
          <p:nvPr/>
        </p:nvSpPr>
        <p:spPr>
          <a:xfrm>
            <a:off x="7230913" y="1095951"/>
            <a:ext cx="1119804" cy="761529"/>
          </a:xfrm>
          <a:prstGeom prst="roundRect">
            <a:avLst>
              <a:gd name="adj" fmla="val 8220"/>
            </a:avLst>
          </a:prstGeom>
          <a:gradFill flip="none" rotWithShape="1">
            <a:gsLst>
              <a:gs pos="0">
                <a:srgbClr val="800080"/>
              </a:gs>
              <a:gs pos="100000">
                <a:srgbClr val="FFFFFF"/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600" dirty="0" smtClean="0">
                <a:solidFill>
                  <a:srgbClr val="800080"/>
                </a:solidFill>
              </a:rPr>
              <a:t>Spring Closeouts! </a:t>
            </a:r>
            <a:endParaRPr lang="en-US" sz="1600" dirty="0">
              <a:solidFill>
                <a:srgbClr val="800080"/>
              </a:solidFill>
            </a:endParaRPr>
          </a:p>
        </p:txBody>
      </p:sp>
      <p:sp>
        <p:nvSpPr>
          <p:cNvPr id="62" name="Oval 61"/>
          <p:cNvSpPr/>
          <p:nvPr/>
        </p:nvSpPr>
        <p:spPr>
          <a:xfrm>
            <a:off x="2058595" y="1714118"/>
            <a:ext cx="88771" cy="827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7654" y="3048000"/>
            <a:ext cx="762000" cy="762000"/>
          </a:xfrm>
          <a:prstGeom prst="rect">
            <a:avLst/>
          </a:prstGeom>
        </p:spPr>
      </p:pic>
      <p:sp>
        <p:nvSpPr>
          <p:cNvPr id="71" name="Oval 70"/>
          <p:cNvSpPr/>
          <p:nvPr/>
        </p:nvSpPr>
        <p:spPr>
          <a:xfrm>
            <a:off x="5437707" y="1400598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5571880" y="1289456"/>
            <a:ext cx="1780641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Yours or Laddawn’s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880112" y="6336833"/>
            <a:ext cx="6046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2. User selects another option, choices below refresh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846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142" y="355902"/>
            <a:ext cx="7594600" cy="1752600"/>
          </a:xfrm>
          <a:prstGeom prst="rect">
            <a:avLst/>
          </a:prstGeom>
        </p:spPr>
      </p:pic>
      <p:sp>
        <p:nvSpPr>
          <p:cNvPr id="54" name="Rounded Rectangle 53"/>
          <p:cNvSpPr/>
          <p:nvPr/>
        </p:nvSpPr>
        <p:spPr>
          <a:xfrm>
            <a:off x="898048" y="1463033"/>
            <a:ext cx="7521694" cy="4649419"/>
          </a:xfrm>
          <a:prstGeom prst="roundRect">
            <a:avLst>
              <a:gd name="adj" fmla="val 4677"/>
            </a:avLst>
          </a:prstGeom>
          <a:solidFill>
            <a:srgbClr val="66003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" name="Rounded Rectangle 3"/>
          <p:cNvSpPr/>
          <p:nvPr/>
        </p:nvSpPr>
        <p:spPr>
          <a:xfrm>
            <a:off x="898048" y="889009"/>
            <a:ext cx="7542277" cy="4647091"/>
          </a:xfrm>
          <a:prstGeom prst="roundRect">
            <a:avLst>
              <a:gd name="adj" fmla="val 4677"/>
            </a:avLst>
          </a:prstGeom>
          <a:solidFill>
            <a:srgbClr val="80008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" name="Oval 4"/>
          <p:cNvSpPr/>
          <p:nvPr/>
        </p:nvSpPr>
        <p:spPr>
          <a:xfrm>
            <a:off x="1047782" y="1383895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170751" y="1262754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Bags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Oval 14"/>
          <p:cNvSpPr/>
          <p:nvPr/>
        </p:nvSpPr>
        <p:spPr>
          <a:xfrm>
            <a:off x="5437707" y="1400598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962480" y="1029971"/>
            <a:ext cx="26251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By item type</a:t>
            </a:r>
            <a:r>
              <a:rPr lang="en-US" sz="1200" b="1" dirty="0" smtClean="0">
                <a:solidFill>
                  <a:srgbClr val="FFFFFF"/>
                </a:solidFill>
              </a:rPr>
              <a:t>:</a:t>
            </a: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44327" y="1030739"/>
            <a:ext cx="26251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By item number</a:t>
            </a:r>
            <a:r>
              <a:rPr lang="en-US" sz="1200" b="1" dirty="0" smtClean="0">
                <a:solidFill>
                  <a:srgbClr val="FFFFFF"/>
                </a:solidFill>
              </a:rPr>
              <a:t>:</a:t>
            </a:r>
            <a:endParaRPr lang="en-US" sz="1200" b="1" dirty="0">
              <a:solidFill>
                <a:srgbClr val="FFFFFF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1047782" y="1306970"/>
            <a:ext cx="4073824" cy="0"/>
          </a:xfrm>
          <a:prstGeom prst="line">
            <a:avLst/>
          </a:prstGeom>
          <a:ln w="15875" cmpd="sng">
            <a:solidFill>
              <a:schemeClr val="bg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5437707" y="1290440"/>
            <a:ext cx="1613666" cy="17299"/>
          </a:xfrm>
          <a:prstGeom prst="line">
            <a:avLst/>
          </a:prstGeom>
          <a:ln w="15875" cmpd="sng">
            <a:solidFill>
              <a:schemeClr val="bg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2086661" y="2503916"/>
            <a:ext cx="2700942" cy="22569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800080"/>
                </a:solidFill>
              </a:rPr>
              <a:t>Pallet Top Covers                        |     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158051" y="2480606"/>
            <a:ext cx="1292886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Category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26" name="Merge 25"/>
          <p:cNvSpPr/>
          <p:nvPr/>
        </p:nvSpPr>
        <p:spPr>
          <a:xfrm>
            <a:off x="4586065" y="2575046"/>
            <a:ext cx="101021" cy="99343"/>
          </a:xfrm>
          <a:prstGeom prst="flowChartMerge">
            <a:avLst/>
          </a:prstGeom>
          <a:solidFill>
            <a:srgbClr val="80008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2047933" y="2949572"/>
            <a:ext cx="2700942" cy="22569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7F7F7F"/>
                </a:solidFill>
              </a:rPr>
              <a:t>n/a                                              </a:t>
            </a:r>
            <a:r>
              <a:rPr lang="en-US" sz="1400" dirty="0" smtClean="0">
                <a:solidFill>
                  <a:srgbClr val="800080"/>
                </a:solidFill>
              </a:rPr>
              <a:t> 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094396" y="2926262"/>
            <a:ext cx="1292886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7F7F7F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Packaging</a:t>
            </a:r>
            <a:endParaRPr lang="en-US" sz="1400" b="1" dirty="0">
              <a:ln w="11430"/>
              <a:solidFill>
                <a:srgbClr val="7F7F7F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2045004" y="3353564"/>
            <a:ext cx="480989" cy="28446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116394" y="3330254"/>
            <a:ext cx="1292886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Size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2663391" y="3359788"/>
            <a:ext cx="480989" cy="28446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3281778" y="3366012"/>
            <a:ext cx="480989" cy="28446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2042075" y="3782956"/>
            <a:ext cx="480989" cy="28446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7F7F7F"/>
                </a:solidFill>
              </a:rPr>
              <a:t>n/a</a:t>
            </a:r>
            <a:endParaRPr lang="en-US" sz="1400" dirty="0">
              <a:solidFill>
                <a:srgbClr val="7F7F7F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113465" y="3759646"/>
            <a:ext cx="1292886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chemeClr val="bg1">
                    <a:lumMod val="5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Gauge</a:t>
            </a:r>
            <a:endParaRPr lang="en-US" sz="1400" b="1" dirty="0">
              <a:ln w="11430"/>
              <a:solidFill>
                <a:schemeClr val="bg1">
                  <a:lumMod val="5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2093219" y="4197640"/>
            <a:ext cx="480989" cy="28446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164609" y="4174330"/>
            <a:ext cx="1292886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Quantity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1263112" y="5014297"/>
            <a:ext cx="1795965" cy="364201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800080"/>
                </a:solidFill>
              </a:rPr>
              <a:t>01434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176325" y="4560807"/>
            <a:ext cx="2351492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Ship to zip code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3321769" y="5031078"/>
            <a:ext cx="1300993" cy="364201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800080"/>
                </a:solidFill>
              </a:rPr>
              <a:t>5614</a:t>
            </a:r>
            <a:endParaRPr lang="en-US" sz="1400" dirty="0">
              <a:solidFill>
                <a:srgbClr val="800080"/>
              </a:solidFill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3091298" y="5241942"/>
            <a:ext cx="15055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Rounded Rectangle 51"/>
          <p:cNvSpPr/>
          <p:nvPr/>
        </p:nvSpPr>
        <p:spPr>
          <a:xfrm>
            <a:off x="5273459" y="2402194"/>
            <a:ext cx="3166865" cy="3133906"/>
          </a:xfrm>
          <a:prstGeom prst="roundRect">
            <a:avLst>
              <a:gd name="adj" fmla="val 8220"/>
            </a:avLst>
          </a:prstGeom>
          <a:gradFill flip="none" rotWithShape="1">
            <a:gsLst>
              <a:gs pos="0">
                <a:srgbClr val="800080"/>
              </a:gs>
              <a:gs pos="100000">
                <a:srgbClr val="FFFFFF"/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dirty="0" smtClean="0">
                <a:solidFill>
                  <a:srgbClr val="800080"/>
                </a:solidFill>
              </a:rPr>
              <a:t>Additional Options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782093" y="5657118"/>
            <a:ext cx="1668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Find &gt;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2046363" y="2031252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2169332" y="1910111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Shipping Room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3" name="Oval 62"/>
          <p:cNvSpPr/>
          <p:nvPr/>
        </p:nvSpPr>
        <p:spPr>
          <a:xfrm>
            <a:off x="1056534" y="1686240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1166803" y="1565099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Tubing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5" name="Oval 64"/>
          <p:cNvSpPr/>
          <p:nvPr/>
        </p:nvSpPr>
        <p:spPr>
          <a:xfrm>
            <a:off x="1047782" y="1994017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1158051" y="1872876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Sheeting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7" name="Oval 66"/>
          <p:cNvSpPr/>
          <p:nvPr/>
        </p:nvSpPr>
        <p:spPr>
          <a:xfrm>
            <a:off x="2036886" y="1383895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2159855" y="1262754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Reclosables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9" name="Oval 68"/>
          <p:cNvSpPr/>
          <p:nvPr/>
        </p:nvSpPr>
        <p:spPr>
          <a:xfrm>
            <a:off x="2036886" y="1691291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2173659" y="1570150"/>
            <a:ext cx="1953995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Palletizing Products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79" name="Oval 78"/>
          <p:cNvSpPr/>
          <p:nvPr/>
        </p:nvSpPr>
        <p:spPr>
          <a:xfrm>
            <a:off x="3888499" y="1383895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/>
          <p:cNvSpPr txBox="1"/>
          <p:nvPr/>
        </p:nvSpPr>
        <p:spPr>
          <a:xfrm>
            <a:off x="4039078" y="1262754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Sleeves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3903394" y="3359788"/>
            <a:ext cx="961257" cy="722461"/>
          </a:xfrm>
          <a:prstGeom prst="roundRect">
            <a:avLst>
              <a:gd name="adj" fmla="val 8220"/>
            </a:avLst>
          </a:prstGeom>
          <a:gradFill flip="none" rotWithShape="1">
            <a:gsLst>
              <a:gs pos="0">
                <a:srgbClr val="800080"/>
              </a:gs>
              <a:gs pos="100000">
                <a:srgbClr val="FFFFFF"/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rgbClr val="800080"/>
                </a:solidFill>
              </a:rPr>
              <a:t>Sizing </a:t>
            </a:r>
          </a:p>
          <a:p>
            <a:pPr algn="ctr"/>
            <a:r>
              <a:rPr lang="en-US" dirty="0" smtClean="0">
                <a:solidFill>
                  <a:srgbClr val="800080"/>
                </a:solidFill>
              </a:rPr>
              <a:t>Tool</a:t>
            </a:r>
            <a:endParaRPr lang="en-US" dirty="0">
              <a:solidFill>
                <a:srgbClr val="800080"/>
              </a:solidFill>
            </a:endParaRPr>
          </a:p>
        </p:txBody>
      </p:sp>
      <p:sp>
        <p:nvSpPr>
          <p:cNvPr id="84" name="Oval 83"/>
          <p:cNvSpPr/>
          <p:nvPr/>
        </p:nvSpPr>
        <p:spPr>
          <a:xfrm>
            <a:off x="3889044" y="1688161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4039623" y="1567020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[Marketplace]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86" name="Oval 85"/>
          <p:cNvSpPr/>
          <p:nvPr/>
        </p:nvSpPr>
        <p:spPr>
          <a:xfrm>
            <a:off x="3903394" y="1978621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/>
          <p:cNvSpPr txBox="1"/>
          <p:nvPr/>
        </p:nvSpPr>
        <p:spPr>
          <a:xfrm>
            <a:off x="4053973" y="1857480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[Marketplace]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88" name="Rounded Rectangle 87"/>
          <p:cNvSpPr/>
          <p:nvPr/>
        </p:nvSpPr>
        <p:spPr>
          <a:xfrm>
            <a:off x="5379010" y="3011881"/>
            <a:ext cx="2700942" cy="22569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800080"/>
                </a:solidFill>
              </a:rPr>
              <a:t> </a:t>
            </a:r>
            <a:r>
              <a:rPr lang="en-US" sz="1400" dirty="0" smtClean="0">
                <a:solidFill>
                  <a:srgbClr val="800080"/>
                </a:solidFill>
              </a:rPr>
              <a:t>            </a:t>
            </a:r>
            <a:r>
              <a:rPr lang="en-US" sz="1400" dirty="0" smtClean="0">
                <a:solidFill>
                  <a:srgbClr val="800080"/>
                </a:solidFill>
              </a:rPr>
              <a:t>                                           </a:t>
            </a:r>
            <a:r>
              <a:rPr lang="en-US" sz="1400" dirty="0" smtClean="0">
                <a:solidFill>
                  <a:srgbClr val="800080"/>
                </a:solidFill>
              </a:rPr>
              <a:t>| 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89" name="Merge 88"/>
          <p:cNvSpPr/>
          <p:nvPr/>
        </p:nvSpPr>
        <p:spPr>
          <a:xfrm>
            <a:off x="7878414" y="3083011"/>
            <a:ext cx="101021" cy="99343"/>
          </a:xfrm>
          <a:prstGeom prst="flowChartMerge">
            <a:avLst/>
          </a:prstGeom>
          <a:solidFill>
            <a:srgbClr val="80008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ounded Rectangle 90"/>
          <p:cNvSpPr/>
          <p:nvPr/>
        </p:nvSpPr>
        <p:spPr>
          <a:xfrm>
            <a:off x="5379555" y="3537043"/>
            <a:ext cx="2700942" cy="22569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800080"/>
                </a:solidFill>
              </a:rPr>
              <a:t> </a:t>
            </a:r>
            <a:r>
              <a:rPr lang="en-US" sz="1400" dirty="0" smtClean="0">
                <a:solidFill>
                  <a:srgbClr val="800080"/>
                </a:solidFill>
              </a:rPr>
              <a:t>            </a:t>
            </a:r>
            <a:r>
              <a:rPr lang="en-US" sz="1400" dirty="0" smtClean="0">
                <a:solidFill>
                  <a:srgbClr val="800080"/>
                </a:solidFill>
              </a:rPr>
              <a:t>                                           </a:t>
            </a:r>
            <a:r>
              <a:rPr lang="en-US" sz="1400" dirty="0" smtClean="0">
                <a:solidFill>
                  <a:srgbClr val="800080"/>
                </a:solidFill>
              </a:rPr>
              <a:t>| 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92" name="Merge 91"/>
          <p:cNvSpPr/>
          <p:nvPr/>
        </p:nvSpPr>
        <p:spPr>
          <a:xfrm>
            <a:off x="7878959" y="3608173"/>
            <a:ext cx="101021" cy="99343"/>
          </a:xfrm>
          <a:prstGeom prst="flowChartMerge">
            <a:avLst/>
          </a:prstGeom>
          <a:solidFill>
            <a:srgbClr val="80008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ounded Rectangle 92"/>
          <p:cNvSpPr/>
          <p:nvPr/>
        </p:nvSpPr>
        <p:spPr>
          <a:xfrm>
            <a:off x="5393905" y="4034593"/>
            <a:ext cx="2700942" cy="22569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800080"/>
                </a:solidFill>
              </a:rPr>
              <a:t> </a:t>
            </a:r>
            <a:r>
              <a:rPr lang="en-US" sz="1400" dirty="0" smtClean="0">
                <a:solidFill>
                  <a:srgbClr val="800080"/>
                </a:solidFill>
              </a:rPr>
              <a:t>            </a:t>
            </a:r>
            <a:r>
              <a:rPr lang="en-US" sz="1400" dirty="0" smtClean="0">
                <a:solidFill>
                  <a:srgbClr val="800080"/>
                </a:solidFill>
              </a:rPr>
              <a:t>                                           </a:t>
            </a:r>
            <a:r>
              <a:rPr lang="en-US" sz="1400" dirty="0" smtClean="0">
                <a:solidFill>
                  <a:srgbClr val="800080"/>
                </a:solidFill>
              </a:rPr>
              <a:t>| 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94" name="Merge 93"/>
          <p:cNvSpPr/>
          <p:nvPr/>
        </p:nvSpPr>
        <p:spPr>
          <a:xfrm>
            <a:off x="7893309" y="4105723"/>
            <a:ext cx="101021" cy="99343"/>
          </a:xfrm>
          <a:prstGeom prst="flowChartMerge">
            <a:avLst/>
          </a:prstGeom>
          <a:solidFill>
            <a:srgbClr val="80008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ounded Rectangle 94"/>
          <p:cNvSpPr/>
          <p:nvPr/>
        </p:nvSpPr>
        <p:spPr>
          <a:xfrm>
            <a:off x="5379555" y="4516905"/>
            <a:ext cx="2700942" cy="22569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800080"/>
                </a:solidFill>
              </a:rPr>
              <a:t> </a:t>
            </a:r>
            <a:r>
              <a:rPr lang="en-US" sz="1400" dirty="0" smtClean="0">
                <a:solidFill>
                  <a:srgbClr val="800080"/>
                </a:solidFill>
              </a:rPr>
              <a:t>            </a:t>
            </a:r>
            <a:r>
              <a:rPr lang="en-US" sz="1400" dirty="0" smtClean="0">
                <a:solidFill>
                  <a:srgbClr val="800080"/>
                </a:solidFill>
              </a:rPr>
              <a:t>                                           </a:t>
            </a:r>
            <a:r>
              <a:rPr lang="en-US" sz="1400" dirty="0" smtClean="0">
                <a:solidFill>
                  <a:srgbClr val="800080"/>
                </a:solidFill>
              </a:rPr>
              <a:t>| 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96" name="Merge 95"/>
          <p:cNvSpPr/>
          <p:nvPr/>
        </p:nvSpPr>
        <p:spPr>
          <a:xfrm>
            <a:off x="7878959" y="4588035"/>
            <a:ext cx="101021" cy="99343"/>
          </a:xfrm>
          <a:prstGeom prst="flowChartMerge">
            <a:avLst/>
          </a:prstGeom>
          <a:solidFill>
            <a:srgbClr val="80008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ounded Rectangle 96"/>
          <p:cNvSpPr/>
          <p:nvPr/>
        </p:nvSpPr>
        <p:spPr>
          <a:xfrm>
            <a:off x="5393905" y="5014455"/>
            <a:ext cx="2700942" cy="22569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800080"/>
                </a:solidFill>
              </a:rPr>
              <a:t> </a:t>
            </a:r>
            <a:r>
              <a:rPr lang="en-US" sz="1400" dirty="0" smtClean="0">
                <a:solidFill>
                  <a:srgbClr val="800080"/>
                </a:solidFill>
              </a:rPr>
              <a:t>            </a:t>
            </a:r>
            <a:r>
              <a:rPr lang="en-US" sz="1400" dirty="0" smtClean="0">
                <a:solidFill>
                  <a:srgbClr val="800080"/>
                </a:solidFill>
              </a:rPr>
              <a:t>                                           </a:t>
            </a:r>
            <a:r>
              <a:rPr lang="en-US" sz="1400" dirty="0" smtClean="0">
                <a:solidFill>
                  <a:srgbClr val="800080"/>
                </a:solidFill>
              </a:rPr>
              <a:t>| 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98" name="Merge 97"/>
          <p:cNvSpPr/>
          <p:nvPr/>
        </p:nvSpPr>
        <p:spPr>
          <a:xfrm>
            <a:off x="7893309" y="5085585"/>
            <a:ext cx="101021" cy="99343"/>
          </a:xfrm>
          <a:prstGeom prst="flowChartMerge">
            <a:avLst/>
          </a:prstGeom>
          <a:solidFill>
            <a:srgbClr val="80008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ounded Rectangle 99"/>
          <p:cNvSpPr/>
          <p:nvPr/>
        </p:nvSpPr>
        <p:spPr>
          <a:xfrm>
            <a:off x="7230913" y="1095951"/>
            <a:ext cx="1119804" cy="761529"/>
          </a:xfrm>
          <a:prstGeom prst="roundRect">
            <a:avLst>
              <a:gd name="adj" fmla="val 8220"/>
            </a:avLst>
          </a:prstGeom>
          <a:gradFill flip="none" rotWithShape="1">
            <a:gsLst>
              <a:gs pos="0">
                <a:srgbClr val="800080"/>
              </a:gs>
              <a:gs pos="100000">
                <a:srgbClr val="FFFFFF"/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600" dirty="0" smtClean="0">
                <a:solidFill>
                  <a:srgbClr val="800080"/>
                </a:solidFill>
              </a:rPr>
              <a:t>Spring Closeouts! </a:t>
            </a:r>
            <a:endParaRPr lang="en-US" sz="1600" dirty="0">
              <a:solidFill>
                <a:srgbClr val="800080"/>
              </a:solidFill>
            </a:endParaRPr>
          </a:p>
        </p:txBody>
      </p:sp>
      <p:sp>
        <p:nvSpPr>
          <p:cNvPr id="62" name="Oval 61"/>
          <p:cNvSpPr/>
          <p:nvPr/>
        </p:nvSpPr>
        <p:spPr>
          <a:xfrm>
            <a:off x="2058595" y="1714118"/>
            <a:ext cx="88771" cy="827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/>
          <p:cNvSpPr txBox="1"/>
          <p:nvPr/>
        </p:nvSpPr>
        <p:spPr>
          <a:xfrm>
            <a:off x="5571880" y="1289456"/>
            <a:ext cx="1780641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Yours or Laddawn’s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880112" y="6336833"/>
            <a:ext cx="77065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3. Choices now reflect those associated with Palletizing Products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428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142" y="355902"/>
            <a:ext cx="7594600" cy="1752600"/>
          </a:xfrm>
          <a:prstGeom prst="rect">
            <a:avLst/>
          </a:prstGeom>
        </p:spPr>
      </p:pic>
      <p:sp>
        <p:nvSpPr>
          <p:cNvPr id="54" name="Rounded Rectangle 53"/>
          <p:cNvSpPr/>
          <p:nvPr/>
        </p:nvSpPr>
        <p:spPr>
          <a:xfrm>
            <a:off x="898048" y="1463033"/>
            <a:ext cx="7521694" cy="4649419"/>
          </a:xfrm>
          <a:prstGeom prst="roundRect">
            <a:avLst>
              <a:gd name="adj" fmla="val 4677"/>
            </a:avLst>
          </a:prstGeom>
          <a:solidFill>
            <a:srgbClr val="66003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" name="Rounded Rectangle 3"/>
          <p:cNvSpPr/>
          <p:nvPr/>
        </p:nvSpPr>
        <p:spPr>
          <a:xfrm>
            <a:off x="898048" y="889009"/>
            <a:ext cx="7542277" cy="4647091"/>
          </a:xfrm>
          <a:prstGeom prst="roundRect">
            <a:avLst>
              <a:gd name="adj" fmla="val 4677"/>
            </a:avLst>
          </a:prstGeom>
          <a:solidFill>
            <a:srgbClr val="80008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" name="Oval 4"/>
          <p:cNvSpPr/>
          <p:nvPr/>
        </p:nvSpPr>
        <p:spPr>
          <a:xfrm>
            <a:off x="1047782" y="1383895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170751" y="1262754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Bags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62480" y="1029971"/>
            <a:ext cx="26251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By item type</a:t>
            </a:r>
            <a:r>
              <a:rPr lang="en-US" sz="1200" b="1" dirty="0" smtClean="0">
                <a:solidFill>
                  <a:srgbClr val="FFFFFF"/>
                </a:solidFill>
              </a:rPr>
              <a:t>:</a:t>
            </a: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44327" y="1030739"/>
            <a:ext cx="26251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By item number</a:t>
            </a:r>
            <a:r>
              <a:rPr lang="en-US" sz="1200" b="1" dirty="0" smtClean="0">
                <a:solidFill>
                  <a:srgbClr val="FFFFFF"/>
                </a:solidFill>
              </a:rPr>
              <a:t>:</a:t>
            </a:r>
            <a:endParaRPr lang="en-US" sz="1200" b="1" dirty="0">
              <a:solidFill>
                <a:srgbClr val="FFFFFF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1047782" y="1306970"/>
            <a:ext cx="4073824" cy="0"/>
          </a:xfrm>
          <a:prstGeom prst="line">
            <a:avLst/>
          </a:prstGeom>
          <a:ln w="15875" cmpd="sng">
            <a:solidFill>
              <a:schemeClr val="bg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5437707" y="1290440"/>
            <a:ext cx="1613666" cy="17299"/>
          </a:xfrm>
          <a:prstGeom prst="line">
            <a:avLst/>
          </a:prstGeom>
          <a:ln w="15875" cmpd="sng">
            <a:solidFill>
              <a:schemeClr val="bg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3782093" y="5657118"/>
            <a:ext cx="1668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Find &gt;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2046363" y="2031252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2169332" y="1910111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Shipping Room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3" name="Oval 62"/>
          <p:cNvSpPr/>
          <p:nvPr/>
        </p:nvSpPr>
        <p:spPr>
          <a:xfrm>
            <a:off x="1056534" y="1686240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1166803" y="1565099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Tubing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5" name="Oval 64"/>
          <p:cNvSpPr/>
          <p:nvPr/>
        </p:nvSpPr>
        <p:spPr>
          <a:xfrm>
            <a:off x="1047782" y="1994017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1158051" y="1872876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Sheeting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7" name="Oval 66"/>
          <p:cNvSpPr/>
          <p:nvPr/>
        </p:nvSpPr>
        <p:spPr>
          <a:xfrm>
            <a:off x="2036886" y="1383895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2159855" y="1262754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Reclosables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9" name="Oval 68"/>
          <p:cNvSpPr/>
          <p:nvPr/>
        </p:nvSpPr>
        <p:spPr>
          <a:xfrm>
            <a:off x="2036886" y="1691291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2173659" y="1570150"/>
            <a:ext cx="1953995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Palletizing Products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79" name="Oval 78"/>
          <p:cNvSpPr/>
          <p:nvPr/>
        </p:nvSpPr>
        <p:spPr>
          <a:xfrm>
            <a:off x="3888499" y="1383895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/>
          <p:cNvSpPr txBox="1"/>
          <p:nvPr/>
        </p:nvSpPr>
        <p:spPr>
          <a:xfrm>
            <a:off x="4039078" y="1262754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Sleeves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84" name="Oval 83"/>
          <p:cNvSpPr/>
          <p:nvPr/>
        </p:nvSpPr>
        <p:spPr>
          <a:xfrm>
            <a:off x="3889044" y="1688161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4039623" y="1567020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[Marketplace]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86" name="Oval 85"/>
          <p:cNvSpPr/>
          <p:nvPr/>
        </p:nvSpPr>
        <p:spPr>
          <a:xfrm>
            <a:off x="3903394" y="1978621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/>
          <p:cNvSpPr txBox="1"/>
          <p:nvPr/>
        </p:nvSpPr>
        <p:spPr>
          <a:xfrm>
            <a:off x="4053973" y="1857480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[Marketplace]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00" name="Rounded Rectangle 99"/>
          <p:cNvSpPr/>
          <p:nvPr/>
        </p:nvSpPr>
        <p:spPr>
          <a:xfrm>
            <a:off x="7230913" y="1095951"/>
            <a:ext cx="1119804" cy="761529"/>
          </a:xfrm>
          <a:prstGeom prst="roundRect">
            <a:avLst>
              <a:gd name="adj" fmla="val 8220"/>
            </a:avLst>
          </a:prstGeom>
          <a:gradFill flip="none" rotWithShape="1">
            <a:gsLst>
              <a:gs pos="0">
                <a:srgbClr val="800080"/>
              </a:gs>
              <a:gs pos="100000">
                <a:srgbClr val="FFFFFF"/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600" dirty="0" smtClean="0">
                <a:solidFill>
                  <a:srgbClr val="800080"/>
                </a:solidFill>
              </a:rPr>
              <a:t>Spring Closeouts! </a:t>
            </a:r>
            <a:endParaRPr lang="en-US" sz="1600" dirty="0">
              <a:solidFill>
                <a:srgbClr val="80008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7654" y="3048000"/>
            <a:ext cx="762000" cy="762000"/>
          </a:xfrm>
          <a:prstGeom prst="rect">
            <a:avLst/>
          </a:prstGeom>
        </p:spPr>
      </p:pic>
      <p:sp>
        <p:nvSpPr>
          <p:cNvPr id="71" name="Oval 70"/>
          <p:cNvSpPr/>
          <p:nvPr/>
        </p:nvSpPr>
        <p:spPr>
          <a:xfrm>
            <a:off x="5437707" y="1400598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5571880" y="1289456"/>
            <a:ext cx="1780641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Yours or Laddawn’s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3" name="Oval 32"/>
          <p:cNvSpPr/>
          <p:nvPr/>
        </p:nvSpPr>
        <p:spPr>
          <a:xfrm>
            <a:off x="5457724" y="1422627"/>
            <a:ext cx="88771" cy="827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880111" y="6336833"/>
            <a:ext cx="7560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4. User selects search by item number, screen below refreshes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572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142" y="355902"/>
            <a:ext cx="7594600" cy="1752600"/>
          </a:xfrm>
          <a:prstGeom prst="rect">
            <a:avLst/>
          </a:prstGeom>
        </p:spPr>
      </p:pic>
      <p:sp>
        <p:nvSpPr>
          <p:cNvPr id="54" name="Rounded Rectangle 53"/>
          <p:cNvSpPr/>
          <p:nvPr/>
        </p:nvSpPr>
        <p:spPr>
          <a:xfrm>
            <a:off x="898048" y="1463033"/>
            <a:ext cx="7521694" cy="4649419"/>
          </a:xfrm>
          <a:prstGeom prst="roundRect">
            <a:avLst>
              <a:gd name="adj" fmla="val 4677"/>
            </a:avLst>
          </a:prstGeom>
          <a:solidFill>
            <a:srgbClr val="66003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" name="Rounded Rectangle 3"/>
          <p:cNvSpPr/>
          <p:nvPr/>
        </p:nvSpPr>
        <p:spPr>
          <a:xfrm>
            <a:off x="877465" y="919535"/>
            <a:ext cx="7542277" cy="4647091"/>
          </a:xfrm>
          <a:prstGeom prst="roundRect">
            <a:avLst>
              <a:gd name="adj" fmla="val 4677"/>
            </a:avLst>
          </a:prstGeom>
          <a:solidFill>
            <a:srgbClr val="80008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" name="Oval 4"/>
          <p:cNvSpPr/>
          <p:nvPr/>
        </p:nvSpPr>
        <p:spPr>
          <a:xfrm>
            <a:off x="1047782" y="1383895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170751" y="1262754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Bags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62480" y="1029971"/>
            <a:ext cx="26251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By item type</a:t>
            </a:r>
            <a:r>
              <a:rPr lang="en-US" sz="1200" b="1" dirty="0" smtClean="0">
                <a:solidFill>
                  <a:srgbClr val="FFFFFF"/>
                </a:solidFill>
              </a:rPr>
              <a:t>:</a:t>
            </a: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44327" y="1030739"/>
            <a:ext cx="26251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By item number</a:t>
            </a:r>
            <a:r>
              <a:rPr lang="en-US" sz="1200" b="1" dirty="0" smtClean="0">
                <a:solidFill>
                  <a:srgbClr val="FFFFFF"/>
                </a:solidFill>
              </a:rPr>
              <a:t>:</a:t>
            </a:r>
            <a:endParaRPr lang="en-US" sz="1200" b="1" dirty="0">
              <a:solidFill>
                <a:srgbClr val="FFFFFF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1047782" y="1306970"/>
            <a:ext cx="4073824" cy="0"/>
          </a:xfrm>
          <a:prstGeom prst="line">
            <a:avLst/>
          </a:prstGeom>
          <a:ln w="15875" cmpd="sng">
            <a:solidFill>
              <a:schemeClr val="bg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5437707" y="1290440"/>
            <a:ext cx="1613666" cy="17299"/>
          </a:xfrm>
          <a:prstGeom prst="line">
            <a:avLst/>
          </a:prstGeom>
          <a:ln w="15875" cmpd="sng">
            <a:solidFill>
              <a:schemeClr val="bg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3782093" y="5657118"/>
            <a:ext cx="1668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Find &gt;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2046363" y="2031252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2169332" y="1910111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Shipping Room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3" name="Oval 62"/>
          <p:cNvSpPr/>
          <p:nvPr/>
        </p:nvSpPr>
        <p:spPr>
          <a:xfrm>
            <a:off x="1056534" y="1686240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1166803" y="1565099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Tubing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5" name="Oval 64"/>
          <p:cNvSpPr/>
          <p:nvPr/>
        </p:nvSpPr>
        <p:spPr>
          <a:xfrm>
            <a:off x="1047782" y="1994017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1158051" y="1872876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Sheeting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7" name="Oval 66"/>
          <p:cNvSpPr/>
          <p:nvPr/>
        </p:nvSpPr>
        <p:spPr>
          <a:xfrm>
            <a:off x="2036886" y="1383895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2159855" y="1262754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Reclosables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9" name="Oval 68"/>
          <p:cNvSpPr/>
          <p:nvPr/>
        </p:nvSpPr>
        <p:spPr>
          <a:xfrm>
            <a:off x="2036886" y="1691291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2173659" y="1570150"/>
            <a:ext cx="1953995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Palletizing Products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79" name="Oval 78"/>
          <p:cNvSpPr/>
          <p:nvPr/>
        </p:nvSpPr>
        <p:spPr>
          <a:xfrm>
            <a:off x="3888499" y="1383895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/>
          <p:cNvSpPr txBox="1"/>
          <p:nvPr/>
        </p:nvSpPr>
        <p:spPr>
          <a:xfrm>
            <a:off x="4039078" y="1262754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Sleeves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84" name="Oval 83"/>
          <p:cNvSpPr/>
          <p:nvPr/>
        </p:nvSpPr>
        <p:spPr>
          <a:xfrm>
            <a:off x="3889044" y="1688161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4039623" y="1567020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[Marketplace]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86" name="Oval 85"/>
          <p:cNvSpPr/>
          <p:nvPr/>
        </p:nvSpPr>
        <p:spPr>
          <a:xfrm>
            <a:off x="3903394" y="1978621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/>
          <p:cNvSpPr txBox="1"/>
          <p:nvPr/>
        </p:nvSpPr>
        <p:spPr>
          <a:xfrm>
            <a:off x="4053973" y="1857480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[Marketplace]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00" name="Rounded Rectangle 99"/>
          <p:cNvSpPr/>
          <p:nvPr/>
        </p:nvSpPr>
        <p:spPr>
          <a:xfrm>
            <a:off x="5931568" y="2978405"/>
            <a:ext cx="2158541" cy="1315728"/>
          </a:xfrm>
          <a:prstGeom prst="roundRect">
            <a:avLst>
              <a:gd name="adj" fmla="val 8220"/>
            </a:avLst>
          </a:prstGeom>
          <a:gradFill flip="none" rotWithShape="1">
            <a:gsLst>
              <a:gs pos="0">
                <a:srgbClr val="800080"/>
              </a:gs>
              <a:gs pos="100000">
                <a:srgbClr val="FFFFFF"/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600" dirty="0" smtClean="0">
                <a:solidFill>
                  <a:srgbClr val="800080"/>
                </a:solidFill>
              </a:rPr>
              <a:t>Spring Closeouts!</a:t>
            </a:r>
          </a:p>
          <a:p>
            <a:pPr algn="ctr"/>
            <a:endParaRPr lang="en-US" sz="1600" dirty="0">
              <a:solidFill>
                <a:srgbClr val="800080"/>
              </a:solidFill>
            </a:endParaRPr>
          </a:p>
          <a:p>
            <a:pPr algn="ctr"/>
            <a:r>
              <a:rPr lang="en-US" sz="1600" u="sng" dirty="0" smtClean="0">
                <a:solidFill>
                  <a:srgbClr val="800080"/>
                </a:solidFill>
              </a:rPr>
              <a:t>Learn more</a:t>
            </a:r>
            <a:r>
              <a:rPr lang="en-US" sz="1600" dirty="0" smtClean="0">
                <a:solidFill>
                  <a:srgbClr val="800080"/>
                </a:solidFill>
              </a:rPr>
              <a:t> &gt;&gt; </a:t>
            </a:r>
            <a:endParaRPr lang="en-US" sz="1600" dirty="0">
              <a:solidFill>
                <a:srgbClr val="800080"/>
              </a:solidFill>
            </a:endParaRPr>
          </a:p>
        </p:txBody>
      </p:sp>
      <p:sp>
        <p:nvSpPr>
          <p:cNvPr id="71" name="Oval 70"/>
          <p:cNvSpPr/>
          <p:nvPr/>
        </p:nvSpPr>
        <p:spPr>
          <a:xfrm>
            <a:off x="5437707" y="1400598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5571880" y="1289456"/>
            <a:ext cx="1780641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Yours or Laddawn’s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3" name="Oval 32"/>
          <p:cNvSpPr/>
          <p:nvPr/>
        </p:nvSpPr>
        <p:spPr>
          <a:xfrm>
            <a:off x="5457724" y="1422627"/>
            <a:ext cx="88771" cy="827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>
            <a:off x="2297445" y="2503916"/>
            <a:ext cx="2700942" cy="28446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800080"/>
                </a:solidFill>
              </a:rPr>
              <a:t>Yours or Laddawn’s</a:t>
            </a:r>
            <a:r>
              <a:rPr lang="en-US" sz="1400" dirty="0" smtClean="0">
                <a:solidFill>
                  <a:srgbClr val="800080"/>
                </a:solidFill>
              </a:rPr>
              <a:t>   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158051" y="2480606"/>
            <a:ext cx="1292886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Item number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2163773" y="3096494"/>
            <a:ext cx="480989" cy="28446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800080"/>
                </a:solidFill>
              </a:rPr>
              <a:t>1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235163" y="3073184"/>
            <a:ext cx="1292886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Quantity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1333666" y="3913151"/>
            <a:ext cx="1795965" cy="364201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800080"/>
                </a:solidFill>
              </a:rPr>
              <a:t>01434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246879" y="3577241"/>
            <a:ext cx="2351492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Ship to zip code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3392323" y="3929932"/>
            <a:ext cx="1300993" cy="364201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800080"/>
                </a:solidFill>
              </a:rPr>
              <a:t>5614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80112" y="6171161"/>
            <a:ext cx="7706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5</a:t>
            </a:r>
            <a:r>
              <a:rPr lang="en-US" b="1" dirty="0" smtClean="0">
                <a:solidFill>
                  <a:srgbClr val="FF0000"/>
                </a:solidFill>
              </a:rPr>
              <a:t>. Choices now reflect the narrowed down choices associated with stock item #; excess real estate balanced out with promotional message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552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375</Words>
  <Application>Microsoft Macintosh PowerPoint</Application>
  <PresentationFormat>On-screen Show (4:3)</PresentationFormat>
  <Paragraphs>126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Gregory Viglianti</dc:creator>
  <cp:lastModifiedBy>Gregory Viglianti</cp:lastModifiedBy>
  <cp:revision>19</cp:revision>
  <dcterms:created xsi:type="dcterms:W3CDTF">2012-03-01T20:12:35Z</dcterms:created>
  <dcterms:modified xsi:type="dcterms:W3CDTF">2012-03-02T21:54:36Z</dcterms:modified>
</cp:coreProperties>
</file>