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6" r:id="rId3"/>
    <p:sldId id="257" r:id="rId4"/>
    <p:sldId id="258"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57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F9C4AF-3383-A84A-9942-51D3D1D9BB5D}" type="datetimeFigureOut">
              <a:rPr lang="en-US" smtClean="0"/>
              <a:t>3/30/12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289932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C4AF-3383-A84A-9942-51D3D1D9BB5D}" type="datetimeFigureOut">
              <a:rPr lang="en-US" smtClean="0"/>
              <a:t>3/30/12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182272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C4AF-3383-A84A-9942-51D3D1D9BB5D}" type="datetimeFigureOut">
              <a:rPr lang="en-US" smtClean="0"/>
              <a:t>3/30/12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48686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F9C4AF-3383-A84A-9942-51D3D1D9BB5D}" type="datetimeFigureOut">
              <a:rPr lang="en-US" smtClean="0"/>
              <a:t>3/30/12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3261079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F9C4AF-3383-A84A-9942-51D3D1D9BB5D}" type="datetimeFigureOut">
              <a:rPr lang="en-US" smtClean="0"/>
              <a:t>3/30/12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64244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F9C4AF-3383-A84A-9942-51D3D1D9BB5D}" type="datetimeFigureOut">
              <a:rPr lang="en-US" smtClean="0"/>
              <a:t>3/30/12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357797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F9C4AF-3383-A84A-9942-51D3D1D9BB5D}" type="datetimeFigureOut">
              <a:rPr lang="en-US" smtClean="0"/>
              <a:t>3/30/12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1415270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F9C4AF-3383-A84A-9942-51D3D1D9BB5D}" type="datetimeFigureOut">
              <a:rPr lang="en-US" smtClean="0"/>
              <a:t>3/30/12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287190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9C4AF-3383-A84A-9942-51D3D1D9BB5D}" type="datetimeFigureOut">
              <a:rPr lang="en-US" smtClean="0"/>
              <a:t>3/30/12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177567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9C4AF-3383-A84A-9942-51D3D1D9BB5D}" type="datetimeFigureOut">
              <a:rPr lang="en-US" smtClean="0"/>
              <a:t>3/30/12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29586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9C4AF-3383-A84A-9942-51D3D1D9BB5D}" type="datetimeFigureOut">
              <a:rPr lang="en-US" smtClean="0"/>
              <a:t>3/30/12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854F3-F531-354F-9616-08D8C8FE4A37}" type="slidenum">
              <a:rPr lang="en-US" smtClean="0"/>
              <a:t>‹#›</a:t>
            </a:fld>
            <a:endParaRPr lang="en-US"/>
          </a:p>
        </p:txBody>
      </p:sp>
    </p:spTree>
    <p:extLst>
      <p:ext uri="{BB962C8B-B14F-4D97-AF65-F5344CB8AC3E}">
        <p14:creationId xmlns:p14="http://schemas.microsoft.com/office/powerpoint/2010/main" val="37213421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9C4AF-3383-A84A-9942-51D3D1D9BB5D}" type="datetimeFigureOut">
              <a:rPr lang="en-US" smtClean="0"/>
              <a:t>3/30/12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54F3-F531-354F-9616-08D8C8FE4A37}" type="slidenum">
              <a:rPr lang="en-US" smtClean="0"/>
              <a:t>‹#›</a:t>
            </a:fld>
            <a:endParaRPr lang="en-US"/>
          </a:p>
        </p:txBody>
      </p:sp>
    </p:spTree>
    <p:extLst>
      <p:ext uri="{BB962C8B-B14F-4D97-AF65-F5344CB8AC3E}">
        <p14:creationId xmlns:p14="http://schemas.microsoft.com/office/powerpoint/2010/main" val="3882637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175" y="133351"/>
            <a:ext cx="8753102" cy="3108544"/>
          </a:xfrm>
          <a:prstGeom prst="rect">
            <a:avLst/>
          </a:prstGeom>
        </p:spPr>
        <p:txBody>
          <a:bodyPr wrap="square">
            <a:spAutoFit/>
          </a:bodyPr>
          <a:lstStyle/>
          <a:p>
            <a:r>
              <a:rPr lang="en-US" sz="1600" b="1" dirty="0" smtClean="0"/>
              <a:t>Scenario 1: When only one prior address matches the ship-to-zip</a:t>
            </a:r>
          </a:p>
          <a:p>
            <a:r>
              <a:rPr lang="en-US" sz="1600" dirty="0" smtClean="0"/>
              <a:t>Variant </a:t>
            </a:r>
            <a:r>
              <a:rPr lang="en-US" sz="1600" dirty="0" err="1" smtClean="0"/>
              <a:t>i</a:t>
            </a:r>
            <a:r>
              <a:rPr lang="en-US" sz="1600" dirty="0" smtClean="0"/>
              <a:t>  - illustrated below left, system recognizes and serves sole address associated with zip for customer of distributor </a:t>
            </a:r>
          </a:p>
          <a:p>
            <a:r>
              <a:rPr lang="en-US" sz="1600" dirty="0" smtClean="0"/>
              <a:t>Variant ii – illustrated below right, system recognizes and serves sole address associated with zip, which is distributor’s billing address </a:t>
            </a:r>
          </a:p>
          <a:p>
            <a:r>
              <a:rPr lang="en-US" sz="1600" dirty="0" smtClean="0"/>
              <a:t>Variant iii - </a:t>
            </a:r>
            <a:r>
              <a:rPr lang="en-US" sz="1600" i="1" dirty="0" smtClean="0"/>
              <a:t>Not illustrated</a:t>
            </a:r>
            <a:r>
              <a:rPr lang="en-US" sz="1600" dirty="0" smtClean="0"/>
              <a:t>: </a:t>
            </a:r>
            <a:r>
              <a:rPr lang="en-US" sz="1600" dirty="0" smtClean="0"/>
              <a:t>Similar treatment for “…shipping direct to </a:t>
            </a:r>
            <a:r>
              <a:rPr lang="en-US" sz="1600" dirty="0">
                <a:uFill>
                  <a:solidFill>
                    <a:schemeClr val="tx2">
                      <a:lumMod val="60000"/>
                      <a:lumOff val="40000"/>
                    </a:schemeClr>
                  </a:solidFill>
                </a:uFill>
              </a:rPr>
              <a:t>your alternate location</a:t>
            </a:r>
            <a:r>
              <a:rPr lang="en-US" sz="1600" dirty="0" smtClean="0"/>
              <a:t>:”</a:t>
            </a:r>
          </a:p>
          <a:p>
            <a:endParaRPr lang="en-US" sz="1600" dirty="0"/>
          </a:p>
          <a:p>
            <a:pPr marL="285750" indent="-285750">
              <a:buFont typeface="Arial"/>
              <a:buChar char="•"/>
            </a:pPr>
            <a:r>
              <a:rPr lang="en-US" sz="1400" dirty="0" smtClean="0"/>
              <a:t>Clicking Select when “confirm this address” is selected refreshes box, with radio buttons and select buttons removed and more subdued “Edit” link added. (</a:t>
            </a:r>
            <a:r>
              <a:rPr lang="en-US" sz="1400" dirty="0"/>
              <a:t>S</a:t>
            </a:r>
            <a:r>
              <a:rPr lang="en-US" sz="1400" dirty="0" smtClean="0"/>
              <a:t>ee scenario 1-A, slide 2) </a:t>
            </a:r>
          </a:p>
          <a:p>
            <a:pPr marL="285750" indent="-285750">
              <a:buFont typeface="Arial"/>
              <a:buChar char="•"/>
            </a:pPr>
            <a:r>
              <a:rPr lang="en-US" sz="1400" dirty="0" smtClean="0"/>
              <a:t>Clicking Select when “Add an address for this zip…” is selected  refreshes with scenario 2-A (see slide 4).</a:t>
            </a:r>
          </a:p>
          <a:p>
            <a:pPr marL="285750" indent="-285750">
              <a:buFont typeface="Arial"/>
              <a:buChar char="•"/>
            </a:pPr>
            <a:r>
              <a:rPr lang="en-US" sz="1400" dirty="0" smtClean="0"/>
              <a:t>Clicking Select when “Change zip code” is selected will return user to cart, with zip code box highlighted. “</a:t>
            </a:r>
            <a:r>
              <a:rPr lang="en-US" sz="1400" dirty="0" err="1" smtClean="0"/>
              <a:t>i</a:t>
            </a:r>
            <a:r>
              <a:rPr lang="en-US" sz="1400" dirty="0" smtClean="0"/>
              <a:t>” will explain that pricing and availability may change with a new zip, and that the user needs to refresh cart (quote).</a:t>
            </a:r>
          </a:p>
          <a:p>
            <a:pPr marL="285750" indent="-285750">
              <a:buFont typeface="Arial"/>
              <a:buChar char="•"/>
            </a:pPr>
            <a:endParaRPr lang="en-US" sz="1400" dirty="0" smtClean="0"/>
          </a:p>
        </p:txBody>
      </p:sp>
      <p:sp>
        <p:nvSpPr>
          <p:cNvPr id="5" name="TextBox 4"/>
          <p:cNvSpPr txBox="1"/>
          <p:nvPr/>
        </p:nvSpPr>
        <p:spPr>
          <a:xfrm>
            <a:off x="72710" y="3114525"/>
            <a:ext cx="4184508" cy="3693319"/>
          </a:xfrm>
          <a:prstGeom prst="rect">
            <a:avLst/>
          </a:prstGeom>
          <a:noFill/>
          <a:ln>
            <a:solidFill>
              <a:schemeClr val="tx2">
                <a:lumMod val="40000"/>
                <a:lumOff val="60000"/>
              </a:schemeClr>
            </a:solidFill>
          </a:ln>
        </p:spPr>
        <p:txBody>
          <a:bodyPr wrap="square" rtlCol="0">
            <a:spAutoFit/>
          </a:bodyPr>
          <a:lstStyle/>
          <a:p>
            <a:r>
              <a:rPr lang="en-US" b="1" dirty="0" smtClean="0"/>
              <a:t>Based on zip-code match, shipping direct to </a:t>
            </a:r>
            <a:r>
              <a:rPr lang="en-US" b="1" u="dash" dirty="0" smtClean="0">
                <a:uFill>
                  <a:solidFill>
                    <a:schemeClr val="tx2">
                      <a:lumMod val="60000"/>
                      <a:lumOff val="40000"/>
                    </a:schemeClr>
                  </a:solidFill>
                </a:uFill>
              </a:rPr>
              <a:t>your customer</a:t>
            </a:r>
            <a:r>
              <a:rPr lang="en-US" b="1" dirty="0" smtClean="0"/>
              <a:t>:</a:t>
            </a:r>
          </a:p>
          <a:p>
            <a:endParaRPr lang="en-US" b="1" dirty="0" smtClean="0"/>
          </a:p>
          <a:p>
            <a:pPr lvl="1"/>
            <a:r>
              <a:rPr lang="en-US" dirty="0" smtClean="0">
                <a:solidFill>
                  <a:srgbClr val="3366FF"/>
                </a:solidFill>
              </a:rPr>
              <a:t>Dave’s Fish Market</a:t>
            </a:r>
          </a:p>
          <a:p>
            <a:pPr lvl="1"/>
            <a:r>
              <a:rPr lang="en-US" dirty="0" smtClean="0">
                <a:solidFill>
                  <a:srgbClr val="3366FF"/>
                </a:solidFill>
              </a:rPr>
              <a:t>190 Howard Street</a:t>
            </a:r>
          </a:p>
          <a:p>
            <a:pPr lvl="1"/>
            <a:r>
              <a:rPr lang="en-US" dirty="0" err="1" smtClean="0">
                <a:solidFill>
                  <a:srgbClr val="3366FF"/>
                </a:solidFill>
              </a:rPr>
              <a:t>Northboro</a:t>
            </a:r>
            <a:r>
              <a:rPr lang="en-US" dirty="0" smtClean="0">
                <a:solidFill>
                  <a:srgbClr val="3366FF"/>
                </a:solidFill>
              </a:rPr>
              <a:t>, MA 01532</a:t>
            </a:r>
          </a:p>
          <a:p>
            <a:pPr lvl="1"/>
            <a:endParaRPr lang="en-US" dirty="0"/>
          </a:p>
          <a:p>
            <a:pPr lvl="1"/>
            <a:r>
              <a:rPr lang="en-US" dirty="0" smtClean="0"/>
              <a:t>Confirm this address</a:t>
            </a:r>
          </a:p>
          <a:p>
            <a:pPr lvl="1"/>
            <a:r>
              <a:rPr lang="en-US" dirty="0" smtClean="0">
                <a:uFill>
                  <a:solidFill>
                    <a:schemeClr val="tx2">
                      <a:lumMod val="60000"/>
                      <a:lumOff val="40000"/>
                    </a:schemeClr>
                  </a:solidFill>
                </a:uFill>
              </a:rPr>
              <a:t>Add an address for this zip code</a:t>
            </a:r>
          </a:p>
          <a:p>
            <a:pPr lvl="1"/>
            <a:r>
              <a:rPr lang="en-US" dirty="0" smtClean="0">
                <a:uFill>
                  <a:solidFill>
                    <a:schemeClr val="tx2">
                      <a:lumMod val="60000"/>
                      <a:lumOff val="40000"/>
                    </a:schemeClr>
                  </a:solidFill>
                </a:uFill>
              </a:rPr>
              <a:t>Change zip code (return to cart) - </a:t>
            </a:r>
            <a:r>
              <a:rPr lang="en-US" i="1" dirty="0" err="1" smtClean="0">
                <a:uFill>
                  <a:solidFill>
                    <a:schemeClr val="tx2">
                      <a:lumMod val="60000"/>
                      <a:lumOff val="40000"/>
                    </a:schemeClr>
                  </a:solidFill>
                </a:uFill>
              </a:rPr>
              <a:t>i</a:t>
            </a:r>
            <a:endParaRPr lang="en-US" i="1" dirty="0" smtClean="0">
              <a:uFill>
                <a:solidFill>
                  <a:schemeClr val="tx2">
                    <a:lumMod val="60000"/>
                    <a:lumOff val="40000"/>
                  </a:schemeClr>
                </a:solidFill>
              </a:uFill>
            </a:endParaRPr>
          </a:p>
          <a:p>
            <a:endParaRPr lang="en-US" dirty="0"/>
          </a:p>
          <a:p>
            <a:pPr algn="r"/>
            <a:r>
              <a:rPr lang="en-US" b="1" dirty="0" smtClean="0">
                <a:solidFill>
                  <a:schemeClr val="bg1"/>
                </a:solidFill>
              </a:rPr>
              <a:t>gag</a:t>
            </a:r>
            <a:r>
              <a:rPr lang="en-US" b="1" dirty="0" smtClean="0">
                <a:solidFill>
                  <a:srgbClr val="FF0000"/>
                </a:solidFill>
              </a:rPr>
              <a:t>	   </a:t>
            </a:r>
          </a:p>
          <a:p>
            <a:endParaRPr lang="en-US" dirty="0"/>
          </a:p>
        </p:txBody>
      </p:sp>
      <p:sp>
        <p:nvSpPr>
          <p:cNvPr id="15" name="TextBox 14"/>
          <p:cNvSpPr txBox="1"/>
          <p:nvPr/>
        </p:nvSpPr>
        <p:spPr>
          <a:xfrm>
            <a:off x="4566933" y="3114525"/>
            <a:ext cx="4184508" cy="3693319"/>
          </a:xfrm>
          <a:prstGeom prst="rect">
            <a:avLst/>
          </a:prstGeom>
          <a:noFill/>
          <a:ln>
            <a:solidFill>
              <a:schemeClr val="tx2">
                <a:lumMod val="40000"/>
                <a:lumOff val="60000"/>
              </a:schemeClr>
            </a:solidFill>
          </a:ln>
        </p:spPr>
        <p:txBody>
          <a:bodyPr wrap="square" rtlCol="0">
            <a:spAutoFit/>
          </a:bodyPr>
          <a:lstStyle/>
          <a:p>
            <a:r>
              <a:rPr lang="en-US" b="1" dirty="0" smtClean="0"/>
              <a:t>Based on zip-code match, shipping direct to </a:t>
            </a:r>
            <a:r>
              <a:rPr lang="en-US" b="1" u="dash" dirty="0" smtClean="0">
                <a:uFill>
                  <a:solidFill>
                    <a:schemeClr val="tx2">
                      <a:lumMod val="60000"/>
                      <a:lumOff val="40000"/>
                    </a:schemeClr>
                  </a:solidFill>
                </a:uFill>
              </a:rPr>
              <a:t>your billing address</a:t>
            </a:r>
            <a:r>
              <a:rPr lang="en-US" b="1" dirty="0" smtClean="0"/>
              <a:t>:</a:t>
            </a:r>
          </a:p>
          <a:p>
            <a:endParaRPr lang="en-US" b="1" dirty="0" smtClean="0"/>
          </a:p>
          <a:p>
            <a:pPr lvl="1"/>
            <a:r>
              <a:rPr lang="en-US" dirty="0" err="1" smtClean="0">
                <a:solidFill>
                  <a:srgbClr val="3366FF"/>
                </a:solidFill>
              </a:rPr>
              <a:t>Wachusett</a:t>
            </a:r>
            <a:r>
              <a:rPr lang="en-US" dirty="0" smtClean="0">
                <a:solidFill>
                  <a:srgbClr val="3366FF"/>
                </a:solidFill>
              </a:rPr>
              <a:t> Packaging</a:t>
            </a:r>
          </a:p>
          <a:p>
            <a:pPr lvl="1"/>
            <a:r>
              <a:rPr lang="en-US" dirty="0" smtClean="0">
                <a:solidFill>
                  <a:srgbClr val="3366FF"/>
                </a:solidFill>
              </a:rPr>
              <a:t>192 Howard Street</a:t>
            </a:r>
          </a:p>
          <a:p>
            <a:pPr lvl="1"/>
            <a:r>
              <a:rPr lang="en-US" dirty="0" err="1" smtClean="0">
                <a:solidFill>
                  <a:srgbClr val="3366FF"/>
                </a:solidFill>
              </a:rPr>
              <a:t>Northboro</a:t>
            </a:r>
            <a:r>
              <a:rPr lang="en-US" dirty="0" smtClean="0">
                <a:solidFill>
                  <a:srgbClr val="3366FF"/>
                </a:solidFill>
              </a:rPr>
              <a:t>, MA 01532</a:t>
            </a:r>
          </a:p>
          <a:p>
            <a:pPr lvl="1"/>
            <a:endParaRPr lang="en-US" dirty="0" smtClean="0"/>
          </a:p>
          <a:p>
            <a:pPr lvl="1"/>
            <a:r>
              <a:rPr lang="en-US" dirty="0" smtClean="0"/>
              <a:t>Confirm this address</a:t>
            </a:r>
          </a:p>
          <a:p>
            <a:pPr lvl="1"/>
            <a:r>
              <a:rPr lang="en-US" dirty="0" smtClean="0">
                <a:uFill>
                  <a:solidFill>
                    <a:schemeClr val="tx2">
                      <a:lumMod val="60000"/>
                      <a:lumOff val="40000"/>
                    </a:schemeClr>
                  </a:solidFill>
                </a:uFill>
              </a:rPr>
              <a:t>Add an address for this zip code</a:t>
            </a:r>
          </a:p>
          <a:p>
            <a:pPr lvl="1"/>
            <a:r>
              <a:rPr lang="en-US" dirty="0" smtClean="0">
                <a:uFill>
                  <a:solidFill>
                    <a:schemeClr val="tx2">
                      <a:lumMod val="60000"/>
                      <a:lumOff val="40000"/>
                    </a:schemeClr>
                  </a:solidFill>
                </a:uFill>
              </a:rPr>
              <a:t>Change zip code (return to cart) - </a:t>
            </a:r>
            <a:r>
              <a:rPr lang="en-US" i="1" dirty="0" err="1" smtClean="0">
                <a:uFill>
                  <a:solidFill>
                    <a:schemeClr val="tx2">
                      <a:lumMod val="60000"/>
                      <a:lumOff val="40000"/>
                    </a:schemeClr>
                  </a:solidFill>
                </a:uFill>
              </a:rPr>
              <a:t>i</a:t>
            </a:r>
            <a:endParaRPr lang="en-US" i="1" dirty="0" smtClean="0">
              <a:uFill>
                <a:solidFill>
                  <a:schemeClr val="tx2">
                    <a:lumMod val="60000"/>
                    <a:lumOff val="40000"/>
                  </a:schemeClr>
                </a:solidFill>
              </a:uFill>
            </a:endParaRPr>
          </a:p>
          <a:p>
            <a:pPr lvl="1"/>
            <a:endParaRPr lang="en-US" dirty="0" smtClean="0"/>
          </a:p>
          <a:p>
            <a:endParaRPr lang="en-US" dirty="0"/>
          </a:p>
          <a:p>
            <a:pPr algn="r"/>
            <a:r>
              <a:rPr lang="en-US" b="1" dirty="0" smtClean="0">
                <a:solidFill>
                  <a:schemeClr val="bg1"/>
                </a:solidFill>
              </a:rPr>
              <a:t>gag</a:t>
            </a:r>
            <a:r>
              <a:rPr lang="en-US" b="1" dirty="0" smtClean="0">
                <a:solidFill>
                  <a:srgbClr val="FF0000"/>
                </a:solidFill>
              </a:rPr>
              <a:t>	   </a:t>
            </a:r>
          </a:p>
        </p:txBody>
      </p:sp>
      <p:sp>
        <p:nvSpPr>
          <p:cNvPr id="18" name="Rounded Rectangle 17"/>
          <p:cNvSpPr/>
          <p:nvPr/>
        </p:nvSpPr>
        <p:spPr>
          <a:xfrm>
            <a:off x="939058" y="6183383"/>
            <a:ext cx="1743001" cy="4053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Select</a:t>
            </a:r>
            <a:endParaRPr lang="en-US" dirty="0"/>
          </a:p>
        </p:txBody>
      </p:sp>
      <p:sp>
        <p:nvSpPr>
          <p:cNvPr id="22" name="Rounded Rectangle 21"/>
          <p:cNvSpPr/>
          <p:nvPr/>
        </p:nvSpPr>
        <p:spPr>
          <a:xfrm>
            <a:off x="5698926" y="6183383"/>
            <a:ext cx="1743001" cy="4053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Select</a:t>
            </a:r>
            <a:endParaRPr lang="en-US" dirty="0"/>
          </a:p>
        </p:txBody>
      </p:sp>
      <p:sp>
        <p:nvSpPr>
          <p:cNvPr id="23" name="Oval 22"/>
          <p:cNvSpPr/>
          <p:nvPr/>
        </p:nvSpPr>
        <p:spPr>
          <a:xfrm>
            <a:off x="378048" y="517965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401545" y="5199921"/>
            <a:ext cx="88771" cy="82725"/>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381816" y="544013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85584" y="574114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4884408" y="5178524"/>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4907905" y="5198794"/>
            <a:ext cx="88771" cy="82725"/>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4888176" y="5439004"/>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4891944" y="5740014"/>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1004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9058" y="663708"/>
            <a:ext cx="4056824" cy="400110"/>
          </a:xfrm>
          <a:prstGeom prst="rect">
            <a:avLst/>
          </a:prstGeom>
        </p:spPr>
        <p:txBody>
          <a:bodyPr wrap="square">
            <a:spAutoFit/>
          </a:bodyPr>
          <a:lstStyle/>
          <a:p>
            <a:pPr algn="ctr"/>
            <a:r>
              <a:rPr lang="en-US" sz="2000" b="1" dirty="0" smtClean="0"/>
              <a:t>Scenario 1-A</a:t>
            </a:r>
            <a:endParaRPr lang="en-US" sz="2000" dirty="0" smtClean="0"/>
          </a:p>
        </p:txBody>
      </p:sp>
      <p:sp>
        <p:nvSpPr>
          <p:cNvPr id="5" name="TextBox 4"/>
          <p:cNvSpPr txBox="1"/>
          <p:nvPr/>
        </p:nvSpPr>
        <p:spPr>
          <a:xfrm>
            <a:off x="939058" y="1118709"/>
            <a:ext cx="4184508" cy="2308324"/>
          </a:xfrm>
          <a:prstGeom prst="rect">
            <a:avLst/>
          </a:prstGeom>
          <a:noFill/>
          <a:ln>
            <a:solidFill>
              <a:schemeClr val="tx2">
                <a:lumMod val="40000"/>
                <a:lumOff val="60000"/>
              </a:schemeClr>
            </a:solidFill>
          </a:ln>
        </p:spPr>
        <p:txBody>
          <a:bodyPr wrap="square" rtlCol="0">
            <a:spAutoFit/>
          </a:bodyPr>
          <a:lstStyle/>
          <a:p>
            <a:r>
              <a:rPr lang="en-US" b="1" dirty="0" smtClean="0"/>
              <a:t>Based on zip-code match, shipping direct to </a:t>
            </a:r>
            <a:r>
              <a:rPr lang="en-US" b="1" u="dash" dirty="0" smtClean="0">
                <a:uFill>
                  <a:solidFill>
                    <a:schemeClr val="tx2">
                      <a:lumMod val="60000"/>
                      <a:lumOff val="40000"/>
                    </a:schemeClr>
                  </a:solidFill>
                </a:uFill>
              </a:rPr>
              <a:t>your customer</a:t>
            </a:r>
            <a:r>
              <a:rPr lang="en-US" b="1" dirty="0" smtClean="0"/>
              <a:t>:</a:t>
            </a:r>
          </a:p>
          <a:p>
            <a:endParaRPr lang="en-US" b="1" dirty="0" smtClean="0"/>
          </a:p>
          <a:p>
            <a:pPr lvl="1"/>
            <a:r>
              <a:rPr lang="en-US" dirty="0" smtClean="0">
                <a:solidFill>
                  <a:srgbClr val="3366FF"/>
                </a:solidFill>
              </a:rPr>
              <a:t>Dave’s Fish Market</a:t>
            </a:r>
          </a:p>
          <a:p>
            <a:pPr lvl="1"/>
            <a:r>
              <a:rPr lang="en-US" dirty="0" smtClean="0">
                <a:solidFill>
                  <a:srgbClr val="3366FF"/>
                </a:solidFill>
              </a:rPr>
              <a:t>190 Howard Street</a:t>
            </a:r>
          </a:p>
          <a:p>
            <a:pPr lvl="1"/>
            <a:r>
              <a:rPr lang="en-US" dirty="0" err="1" smtClean="0">
                <a:solidFill>
                  <a:srgbClr val="3366FF"/>
                </a:solidFill>
              </a:rPr>
              <a:t>Northboro</a:t>
            </a:r>
            <a:r>
              <a:rPr lang="en-US" dirty="0" smtClean="0">
                <a:solidFill>
                  <a:srgbClr val="3366FF"/>
                </a:solidFill>
              </a:rPr>
              <a:t>, MA 01532</a:t>
            </a:r>
            <a:r>
              <a:rPr lang="en-US" b="1" dirty="0" smtClean="0">
                <a:solidFill>
                  <a:schemeClr val="bg1"/>
                </a:solidFill>
              </a:rPr>
              <a:t>gag</a:t>
            </a:r>
            <a:r>
              <a:rPr lang="en-US" b="1" dirty="0" smtClean="0">
                <a:solidFill>
                  <a:srgbClr val="FF0000"/>
                </a:solidFill>
              </a:rPr>
              <a:t>	   </a:t>
            </a:r>
          </a:p>
          <a:p>
            <a:endParaRPr lang="en-US" dirty="0" smtClean="0"/>
          </a:p>
          <a:p>
            <a:pPr algn="r"/>
            <a:r>
              <a:rPr lang="en-US" u="sng" dirty="0">
                <a:solidFill>
                  <a:schemeClr val="accent6">
                    <a:lumMod val="50000"/>
                  </a:schemeClr>
                </a:solidFill>
              </a:rPr>
              <a:t>E</a:t>
            </a:r>
            <a:r>
              <a:rPr lang="en-US" u="sng" dirty="0" smtClean="0">
                <a:solidFill>
                  <a:schemeClr val="accent6">
                    <a:lumMod val="50000"/>
                  </a:schemeClr>
                </a:solidFill>
              </a:rPr>
              <a:t>dit</a:t>
            </a:r>
            <a:endParaRPr lang="en-US" u="sng" dirty="0">
              <a:solidFill>
                <a:schemeClr val="accent6">
                  <a:lumMod val="50000"/>
                </a:schemeClr>
              </a:solidFill>
            </a:endParaRPr>
          </a:p>
        </p:txBody>
      </p:sp>
      <p:sp>
        <p:nvSpPr>
          <p:cNvPr id="27" name="TextBox 26"/>
          <p:cNvSpPr txBox="1"/>
          <p:nvPr/>
        </p:nvSpPr>
        <p:spPr>
          <a:xfrm>
            <a:off x="334920" y="3936818"/>
            <a:ext cx="4650497" cy="738664"/>
          </a:xfrm>
          <a:prstGeom prst="rect">
            <a:avLst/>
          </a:prstGeom>
          <a:noFill/>
        </p:spPr>
        <p:txBody>
          <a:bodyPr wrap="square" rtlCol="0">
            <a:spAutoFit/>
          </a:bodyPr>
          <a:lstStyle/>
          <a:p>
            <a:pPr marL="285750" indent="-285750">
              <a:buFont typeface="Arial"/>
              <a:buChar char="•"/>
            </a:pPr>
            <a:r>
              <a:rPr lang="en-US" sz="1400" dirty="0" smtClean="0"/>
              <a:t>When user clicks “Edit,” box refreshes as either Scenario 1 or 2 depending on the data now associated with this distributor and this zip.</a:t>
            </a:r>
          </a:p>
        </p:txBody>
      </p:sp>
    </p:spTree>
    <p:extLst>
      <p:ext uri="{BB962C8B-B14F-4D97-AF65-F5344CB8AC3E}">
        <p14:creationId xmlns:p14="http://schemas.microsoft.com/office/powerpoint/2010/main" val="353895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176" y="133351"/>
            <a:ext cx="8321620" cy="1107996"/>
          </a:xfrm>
          <a:prstGeom prst="rect">
            <a:avLst/>
          </a:prstGeom>
        </p:spPr>
        <p:txBody>
          <a:bodyPr wrap="square">
            <a:spAutoFit/>
          </a:bodyPr>
          <a:lstStyle/>
          <a:p>
            <a:r>
              <a:rPr lang="en-US" sz="1600" b="1" dirty="0" smtClean="0"/>
              <a:t>Scenario 2: When more than one prior address matches the ship-to zip</a:t>
            </a:r>
          </a:p>
          <a:p>
            <a:r>
              <a:rPr lang="en-US" sz="1600" dirty="0" smtClean="0"/>
              <a:t>Display up to N addresses (here 2 – could be 3-4 if you choose); if more than N addresses associated with zip, display “See other addresses….” option. </a:t>
            </a:r>
          </a:p>
          <a:p>
            <a:endParaRPr lang="en-US" sz="1600" dirty="0" smtClean="0"/>
          </a:p>
        </p:txBody>
      </p:sp>
      <p:sp>
        <p:nvSpPr>
          <p:cNvPr id="6" name="TextBox 5"/>
          <p:cNvSpPr txBox="1"/>
          <p:nvPr/>
        </p:nvSpPr>
        <p:spPr>
          <a:xfrm>
            <a:off x="341697" y="1148343"/>
            <a:ext cx="4646862" cy="3139321"/>
          </a:xfrm>
          <a:prstGeom prst="rect">
            <a:avLst/>
          </a:prstGeom>
          <a:noFill/>
          <a:ln>
            <a:solidFill>
              <a:schemeClr val="tx2">
                <a:lumMod val="40000"/>
                <a:lumOff val="60000"/>
              </a:schemeClr>
            </a:solidFill>
          </a:ln>
        </p:spPr>
        <p:txBody>
          <a:bodyPr wrap="square" rtlCol="0">
            <a:spAutoFit/>
          </a:bodyPr>
          <a:lstStyle/>
          <a:p>
            <a:endParaRPr lang="en-US" b="1" dirty="0" smtClean="0"/>
          </a:p>
          <a:p>
            <a:r>
              <a:rPr lang="en-US" b="1" dirty="0" smtClean="0"/>
              <a:t> Zip code </a:t>
            </a:r>
            <a:r>
              <a:rPr lang="en-US" b="1" u="dash" dirty="0">
                <a:uFill>
                  <a:solidFill>
                    <a:schemeClr val="tx2">
                      <a:lumMod val="60000"/>
                      <a:lumOff val="40000"/>
                    </a:schemeClr>
                  </a:solidFill>
                </a:uFill>
              </a:rPr>
              <a:t>01532</a:t>
            </a:r>
            <a:r>
              <a:rPr lang="en-US" b="1" dirty="0" smtClean="0"/>
              <a:t> matches more than one address on record:</a:t>
            </a:r>
          </a:p>
          <a:p>
            <a:pPr lvl="1"/>
            <a:r>
              <a:rPr lang="en-US" dirty="0" smtClean="0"/>
              <a:t>Dave’s Fish Market (</a:t>
            </a:r>
            <a:r>
              <a:rPr lang="en-US" u="dash" dirty="0" smtClean="0">
                <a:uFill>
                  <a:solidFill>
                    <a:schemeClr val="tx2">
                      <a:lumMod val="60000"/>
                      <a:lumOff val="40000"/>
                    </a:schemeClr>
                  </a:solidFill>
                </a:uFill>
              </a:rPr>
              <a:t>your customer</a:t>
            </a:r>
            <a:r>
              <a:rPr lang="en-US" dirty="0" smtClean="0"/>
              <a:t>)</a:t>
            </a:r>
          </a:p>
          <a:p>
            <a:pPr lvl="1"/>
            <a:r>
              <a:rPr lang="en-US" dirty="0" err="1" smtClean="0"/>
              <a:t>Wachusett</a:t>
            </a:r>
            <a:r>
              <a:rPr lang="en-US" dirty="0" smtClean="0"/>
              <a:t> Packaging (</a:t>
            </a:r>
            <a:r>
              <a:rPr lang="en-US" u="dash" dirty="0">
                <a:uFill>
                  <a:solidFill>
                    <a:schemeClr val="tx2">
                      <a:lumMod val="60000"/>
                      <a:lumOff val="40000"/>
                    </a:schemeClr>
                  </a:solidFill>
                </a:uFill>
              </a:rPr>
              <a:t>your billing address</a:t>
            </a:r>
            <a:r>
              <a:rPr lang="en-US" dirty="0" smtClean="0"/>
              <a:t>)</a:t>
            </a:r>
          </a:p>
          <a:p>
            <a:pPr lvl="1"/>
            <a:r>
              <a:rPr lang="en-US" u="dash" dirty="0">
                <a:uFill>
                  <a:solidFill>
                    <a:schemeClr val="tx2">
                      <a:lumMod val="60000"/>
                      <a:lumOff val="40000"/>
                    </a:schemeClr>
                  </a:solidFill>
                </a:uFill>
              </a:rPr>
              <a:t>See other addresses </a:t>
            </a:r>
            <a:r>
              <a:rPr lang="en-US" u="dash" dirty="0" smtClean="0">
                <a:uFill>
                  <a:solidFill>
                    <a:schemeClr val="tx2">
                      <a:lumMod val="60000"/>
                      <a:lumOff val="40000"/>
                    </a:schemeClr>
                  </a:solidFill>
                </a:uFill>
              </a:rPr>
              <a:t>for </a:t>
            </a:r>
            <a:r>
              <a:rPr lang="en-US" u="dash" dirty="0">
                <a:uFill>
                  <a:solidFill>
                    <a:schemeClr val="tx2">
                      <a:lumMod val="60000"/>
                      <a:lumOff val="40000"/>
                    </a:schemeClr>
                  </a:solidFill>
                </a:uFill>
              </a:rPr>
              <a:t>this </a:t>
            </a:r>
            <a:r>
              <a:rPr lang="en-US" u="dash" dirty="0" smtClean="0">
                <a:uFill>
                  <a:solidFill>
                    <a:schemeClr val="tx2">
                      <a:lumMod val="60000"/>
                      <a:lumOff val="40000"/>
                    </a:schemeClr>
                  </a:solidFill>
                </a:uFill>
              </a:rPr>
              <a:t>zip code</a:t>
            </a:r>
          </a:p>
          <a:p>
            <a:pPr lvl="1"/>
            <a:r>
              <a:rPr lang="en-US" dirty="0" smtClean="0">
                <a:uFill>
                  <a:solidFill>
                    <a:schemeClr val="tx2">
                      <a:lumMod val="60000"/>
                      <a:lumOff val="40000"/>
                    </a:schemeClr>
                  </a:solidFill>
                </a:uFill>
              </a:rPr>
              <a:t>Add an address for this zip code</a:t>
            </a:r>
          </a:p>
          <a:p>
            <a:pPr lvl="1"/>
            <a:r>
              <a:rPr lang="en-US" dirty="0" smtClean="0">
                <a:uFill>
                  <a:solidFill>
                    <a:schemeClr val="tx2">
                      <a:lumMod val="60000"/>
                      <a:lumOff val="40000"/>
                    </a:schemeClr>
                  </a:solidFill>
                </a:uFill>
              </a:rPr>
              <a:t>Change zip code (return to cart) - </a:t>
            </a:r>
            <a:r>
              <a:rPr lang="en-US" i="1" dirty="0" err="1" smtClean="0">
                <a:uFill>
                  <a:solidFill>
                    <a:schemeClr val="tx2">
                      <a:lumMod val="60000"/>
                      <a:lumOff val="40000"/>
                    </a:schemeClr>
                  </a:solidFill>
                </a:uFill>
              </a:rPr>
              <a:t>i</a:t>
            </a:r>
            <a:endParaRPr lang="en-US" i="1" dirty="0">
              <a:uFill>
                <a:solidFill>
                  <a:schemeClr val="tx2">
                    <a:lumMod val="60000"/>
                    <a:lumOff val="40000"/>
                  </a:schemeClr>
                </a:solidFill>
              </a:uFill>
            </a:endParaRPr>
          </a:p>
          <a:p>
            <a:endParaRPr lang="en-US" dirty="0"/>
          </a:p>
          <a:p>
            <a:pPr algn="r"/>
            <a:r>
              <a:rPr lang="en-US" b="1" dirty="0" smtClean="0">
                <a:solidFill>
                  <a:schemeClr val="bg1"/>
                </a:solidFill>
              </a:rPr>
              <a:t>gag</a:t>
            </a:r>
            <a:r>
              <a:rPr lang="en-US" b="1" dirty="0" smtClean="0">
                <a:solidFill>
                  <a:srgbClr val="FF0000"/>
                </a:solidFill>
              </a:rPr>
              <a:t>	   </a:t>
            </a:r>
          </a:p>
          <a:p>
            <a:endParaRPr lang="en-US" dirty="0"/>
          </a:p>
        </p:txBody>
      </p:sp>
      <p:sp>
        <p:nvSpPr>
          <p:cNvPr id="7" name="Oval 6"/>
          <p:cNvSpPr/>
          <p:nvPr/>
        </p:nvSpPr>
        <p:spPr>
          <a:xfrm>
            <a:off x="657148" y="210911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680645" y="2129381"/>
            <a:ext cx="88771" cy="82725"/>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660916" y="236959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ounded Rectangle 12"/>
          <p:cNvSpPr/>
          <p:nvPr/>
        </p:nvSpPr>
        <p:spPr>
          <a:xfrm>
            <a:off x="1797041" y="3613401"/>
            <a:ext cx="1743001" cy="4053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Select</a:t>
            </a:r>
            <a:endParaRPr lang="en-US" dirty="0"/>
          </a:p>
        </p:txBody>
      </p:sp>
      <p:sp>
        <p:nvSpPr>
          <p:cNvPr id="11" name="Oval 10"/>
          <p:cNvSpPr/>
          <p:nvPr/>
        </p:nvSpPr>
        <p:spPr>
          <a:xfrm>
            <a:off x="664684" y="267060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668452" y="293108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1697" y="4520030"/>
            <a:ext cx="8673219" cy="1600438"/>
          </a:xfrm>
          <a:prstGeom prst="rect">
            <a:avLst/>
          </a:prstGeom>
          <a:noFill/>
        </p:spPr>
        <p:txBody>
          <a:bodyPr wrap="square" rtlCol="0">
            <a:spAutoFit/>
          </a:bodyPr>
          <a:lstStyle/>
          <a:p>
            <a:pPr marL="285750" indent="-285750">
              <a:buFont typeface="Arial"/>
              <a:buChar char="•"/>
            </a:pPr>
            <a:r>
              <a:rPr lang="en-US" sz="1400" dirty="0" smtClean="0"/>
              <a:t>Clicking select when one of the first “N” options is selected, refreshes to Scenario 1-A (slide 2).</a:t>
            </a:r>
          </a:p>
          <a:p>
            <a:pPr marL="285750" indent="-285750">
              <a:buFont typeface="Arial"/>
              <a:buChar char="•"/>
            </a:pPr>
            <a:r>
              <a:rPr lang="en-US" sz="1400" dirty="0" smtClean="0"/>
              <a:t>“See other addresses” only appears if distributor has more than N addresses on record for this zip. Clicking Select when “See other addresses” is selected spawns shadow box displaying all addresses associated with zip for this distributor (with appropriate spillover or pagination for addresses in excess of N). (User will select one, and ship-to box will refresh to Scenario 1-A view – see slide 2.)</a:t>
            </a:r>
          </a:p>
          <a:p>
            <a:pPr marL="285750" indent="-285750">
              <a:buFont typeface="Arial"/>
              <a:buChar char="•"/>
            </a:pPr>
            <a:r>
              <a:rPr lang="en-US" sz="1400" dirty="0" smtClean="0"/>
              <a:t>Clicking Select when “Add an address…” is selected will refresh with Scenario 2-</a:t>
            </a:r>
            <a:r>
              <a:rPr lang="en-US" sz="1400" dirty="0"/>
              <a:t>A</a:t>
            </a:r>
            <a:r>
              <a:rPr lang="en-US" sz="1400" dirty="0" smtClean="0"/>
              <a:t> on next slide.</a:t>
            </a:r>
          </a:p>
          <a:p>
            <a:pPr marL="285750" indent="-285750">
              <a:buFont typeface="Arial"/>
              <a:buChar char="•"/>
            </a:pPr>
            <a:r>
              <a:rPr lang="en-US" sz="1400" dirty="0" smtClean="0"/>
              <a:t>Clicking Select when “Change zip code” is selected will return user to cart, with zip code box highlighted. </a:t>
            </a:r>
            <a:endParaRPr lang="en-US" sz="1400" dirty="0"/>
          </a:p>
        </p:txBody>
      </p:sp>
      <p:sp>
        <p:nvSpPr>
          <p:cNvPr id="14" name="Oval 13"/>
          <p:cNvSpPr/>
          <p:nvPr/>
        </p:nvSpPr>
        <p:spPr>
          <a:xfrm>
            <a:off x="658708" y="3191561"/>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342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460040" y="901924"/>
            <a:ext cx="4525377" cy="2862323"/>
          </a:xfrm>
          <a:prstGeom prst="rect">
            <a:avLst/>
          </a:prstGeom>
          <a:noFill/>
          <a:ln>
            <a:solidFill>
              <a:schemeClr val="tx2">
                <a:lumMod val="40000"/>
                <a:lumOff val="60000"/>
              </a:schemeClr>
            </a:solidFill>
          </a:ln>
        </p:spPr>
        <p:txBody>
          <a:bodyPr wrap="square" rtlCol="0">
            <a:spAutoFit/>
          </a:bodyPr>
          <a:lstStyle/>
          <a:p>
            <a:endParaRPr lang="en-US" b="1" dirty="0" smtClean="0"/>
          </a:p>
          <a:p>
            <a:r>
              <a:rPr lang="en-US" b="1" dirty="0" smtClean="0"/>
              <a:t>Enter new address for </a:t>
            </a:r>
            <a:r>
              <a:rPr lang="en-US" b="1" u="dash" dirty="0">
                <a:uFill>
                  <a:solidFill>
                    <a:schemeClr val="tx2">
                      <a:lumMod val="60000"/>
                      <a:lumOff val="40000"/>
                    </a:schemeClr>
                  </a:solidFill>
                </a:uFill>
              </a:rPr>
              <a:t>01532</a:t>
            </a:r>
            <a:r>
              <a:rPr lang="en-US" b="1" dirty="0" smtClean="0"/>
              <a:t> below:</a:t>
            </a:r>
            <a:endParaRPr lang="en-US" b="1" dirty="0" smtClean="0"/>
          </a:p>
          <a:p>
            <a:pPr lvl="1"/>
            <a:endParaRPr lang="en-US" b="1" dirty="0" smtClean="0">
              <a:solidFill>
                <a:srgbClr val="FF0000"/>
              </a:solidFill>
            </a:endParaRPr>
          </a:p>
          <a:p>
            <a:pPr lvl="1"/>
            <a:endParaRPr lang="en-US" b="1" dirty="0">
              <a:solidFill>
                <a:srgbClr val="FF0000"/>
              </a:solidFill>
            </a:endParaRPr>
          </a:p>
          <a:p>
            <a:pPr lvl="1"/>
            <a:endParaRPr lang="en-US" b="1" dirty="0" smtClean="0">
              <a:solidFill>
                <a:srgbClr val="FF0000"/>
              </a:solidFill>
            </a:endParaRPr>
          </a:p>
          <a:p>
            <a:pPr lvl="1"/>
            <a:endParaRPr lang="en-US" b="1" dirty="0">
              <a:solidFill>
                <a:srgbClr val="FF0000"/>
              </a:solidFill>
            </a:endParaRPr>
          </a:p>
          <a:p>
            <a:pPr lvl="1"/>
            <a:endParaRPr lang="en-US" b="1" dirty="0" smtClean="0">
              <a:solidFill>
                <a:srgbClr val="FF0000"/>
              </a:solidFill>
            </a:endParaRPr>
          </a:p>
          <a:p>
            <a:pPr lvl="1"/>
            <a:endParaRPr lang="en-US" b="1" dirty="0">
              <a:solidFill>
                <a:srgbClr val="FF0000"/>
              </a:solidFill>
            </a:endParaRPr>
          </a:p>
          <a:p>
            <a:pPr lvl="1"/>
            <a:r>
              <a:rPr lang="en-US" b="1" dirty="0" smtClean="0">
                <a:solidFill>
                  <a:srgbClr val="FF0000"/>
                </a:solidFill>
              </a:rPr>
              <a:t>	   </a:t>
            </a:r>
          </a:p>
          <a:p>
            <a:endParaRPr lang="en-US" dirty="0"/>
          </a:p>
        </p:txBody>
      </p:sp>
      <p:sp>
        <p:nvSpPr>
          <p:cNvPr id="24" name="Rounded Rectangle 23"/>
          <p:cNvSpPr/>
          <p:nvPr/>
        </p:nvSpPr>
        <p:spPr>
          <a:xfrm>
            <a:off x="1645158" y="3015724"/>
            <a:ext cx="1743001" cy="4053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Update</a:t>
            </a:r>
            <a:endParaRPr lang="en-US" dirty="0"/>
          </a:p>
        </p:txBody>
      </p:sp>
      <p:graphicFrame>
        <p:nvGraphicFramePr>
          <p:cNvPr id="25" name="Table 24"/>
          <p:cNvGraphicFramePr>
            <a:graphicFrameLocks noGrp="1"/>
          </p:cNvGraphicFramePr>
          <p:nvPr>
            <p:extLst>
              <p:ext uri="{D42A27DB-BD31-4B8C-83A1-F6EECF244321}">
                <p14:modId xmlns:p14="http://schemas.microsoft.com/office/powerpoint/2010/main" val="3064477142"/>
              </p:ext>
            </p:extLst>
          </p:nvPr>
        </p:nvGraphicFramePr>
        <p:xfrm>
          <a:off x="664731" y="1712466"/>
          <a:ext cx="4007038" cy="983037"/>
        </p:xfrm>
        <a:graphic>
          <a:graphicData uri="http://schemas.openxmlformats.org/drawingml/2006/table">
            <a:tbl>
              <a:tblPr firstRow="1" bandRow="1">
                <a:tableStyleId>{5940675A-B579-460E-94D1-54222C63F5DA}</a:tableStyleId>
              </a:tblPr>
              <a:tblGrid>
                <a:gridCol w="1427610"/>
                <a:gridCol w="2579428"/>
              </a:tblGrid>
              <a:tr h="327679">
                <a:tc>
                  <a:txBody>
                    <a:bodyPr/>
                    <a:lstStyle/>
                    <a:p>
                      <a:r>
                        <a:rPr lang="en-US" sz="1400" dirty="0" smtClean="0"/>
                        <a:t>Line 1</a:t>
                      </a:r>
                      <a:endParaRPr lang="en-US" sz="1400" dirty="0"/>
                    </a:p>
                  </a:txBody>
                  <a:tcPr/>
                </a:tc>
                <a:tc>
                  <a:txBody>
                    <a:bodyPr/>
                    <a:lstStyle/>
                    <a:p>
                      <a:endParaRPr lang="en-US" sz="1400" dirty="0"/>
                    </a:p>
                  </a:txBody>
                  <a:tcPr/>
                </a:tc>
              </a:tr>
              <a:tr h="327679">
                <a:tc>
                  <a:txBody>
                    <a:bodyPr/>
                    <a:lstStyle/>
                    <a:p>
                      <a:r>
                        <a:rPr lang="en-US" sz="1400" dirty="0" smtClean="0"/>
                        <a:t>Line 2</a:t>
                      </a:r>
                      <a:endParaRPr lang="en-US" sz="1400" dirty="0"/>
                    </a:p>
                  </a:txBody>
                  <a:tcPr/>
                </a:tc>
                <a:tc>
                  <a:txBody>
                    <a:bodyPr/>
                    <a:lstStyle/>
                    <a:p>
                      <a:endParaRPr lang="en-US" sz="1400" dirty="0"/>
                    </a:p>
                  </a:txBody>
                  <a:tcPr/>
                </a:tc>
              </a:tr>
              <a:tr h="327679">
                <a:tc>
                  <a:txBody>
                    <a:bodyPr/>
                    <a:lstStyle/>
                    <a:p>
                      <a:r>
                        <a:rPr lang="en-US" sz="1400" dirty="0" smtClean="0"/>
                        <a:t>City, state, zip</a:t>
                      </a:r>
                      <a:endParaRPr lang="en-US" sz="1400" dirty="0"/>
                    </a:p>
                  </a:txBody>
                  <a:tcPr/>
                </a:tc>
                <a:tc>
                  <a:txBody>
                    <a:bodyPr/>
                    <a:lstStyle/>
                    <a:p>
                      <a:r>
                        <a:rPr lang="en-US" sz="1400" dirty="0" smtClean="0"/>
                        <a:t>_________,</a:t>
                      </a:r>
                      <a:r>
                        <a:rPr lang="en-US" sz="1400" baseline="0" dirty="0" smtClean="0"/>
                        <a:t> __, </a:t>
                      </a:r>
                      <a:r>
                        <a:rPr lang="en-US" sz="1400" u="dash" dirty="0" smtClean="0">
                          <a:solidFill>
                            <a:schemeClr val="tx1"/>
                          </a:solidFill>
                          <a:uFill>
                            <a:solidFill>
                              <a:schemeClr val="tx2">
                                <a:lumMod val="60000"/>
                                <a:lumOff val="40000"/>
                              </a:schemeClr>
                            </a:solidFill>
                          </a:uFill>
                        </a:rPr>
                        <a:t>01532 </a:t>
                      </a:r>
                      <a:endParaRPr lang="en-US" sz="1400" u="dash" dirty="0">
                        <a:solidFill>
                          <a:schemeClr val="tx1"/>
                        </a:solidFill>
                        <a:uFill>
                          <a:solidFill>
                            <a:schemeClr val="tx2">
                              <a:lumMod val="60000"/>
                              <a:lumOff val="40000"/>
                            </a:schemeClr>
                          </a:solidFill>
                        </a:uFill>
                      </a:endParaRPr>
                    </a:p>
                  </a:txBody>
                  <a:tcPr/>
                </a:tc>
              </a:tr>
            </a:tbl>
          </a:graphicData>
        </a:graphic>
      </p:graphicFrame>
      <p:sp>
        <p:nvSpPr>
          <p:cNvPr id="26" name="TextBox 25"/>
          <p:cNvSpPr txBox="1"/>
          <p:nvPr/>
        </p:nvSpPr>
        <p:spPr>
          <a:xfrm>
            <a:off x="334920" y="3936818"/>
            <a:ext cx="4650497" cy="1815882"/>
          </a:xfrm>
          <a:prstGeom prst="rect">
            <a:avLst/>
          </a:prstGeom>
          <a:noFill/>
        </p:spPr>
        <p:txBody>
          <a:bodyPr wrap="square" rtlCol="0">
            <a:spAutoFit/>
          </a:bodyPr>
          <a:lstStyle/>
          <a:p>
            <a:pPr marL="285750" indent="-285750">
              <a:buFont typeface="Arial"/>
              <a:buChar char="•"/>
            </a:pPr>
            <a:r>
              <a:rPr lang="en-US" sz="1400" dirty="0" smtClean="0"/>
              <a:t>Zip not editable.</a:t>
            </a:r>
          </a:p>
          <a:p>
            <a:pPr marL="285750" indent="-285750">
              <a:buFont typeface="Arial"/>
              <a:buChar char="•"/>
            </a:pPr>
            <a:r>
              <a:rPr lang="en-US" sz="1400" dirty="0" smtClean="0"/>
              <a:t>Clicking Update after entering rest of new address  a) refreshes with Scenario 1-A view; b) stores address in distributor’s address file.</a:t>
            </a:r>
          </a:p>
          <a:p>
            <a:pPr marL="285750" indent="-285750">
              <a:buFont typeface="Arial"/>
              <a:buChar char="•"/>
            </a:pPr>
            <a:r>
              <a:rPr lang="en-US" sz="1400" dirty="0" smtClean="0"/>
              <a:t>If user accidentally clicks Update before completing all required fields, error </a:t>
            </a:r>
            <a:r>
              <a:rPr lang="en-US" sz="1400" dirty="0" err="1" smtClean="0"/>
              <a:t>msg</a:t>
            </a:r>
            <a:r>
              <a:rPr lang="en-US" sz="1400" dirty="0"/>
              <a:t> </a:t>
            </a:r>
            <a:r>
              <a:rPr lang="en-US" sz="1400" dirty="0" smtClean="0"/>
              <a:t>is generated.</a:t>
            </a:r>
          </a:p>
          <a:p>
            <a:pPr marL="285750" indent="-285750">
              <a:buFont typeface="Arial"/>
              <a:buChar char="•"/>
            </a:pPr>
            <a:r>
              <a:rPr lang="en-US" sz="1400" i="1" dirty="0" smtClean="0">
                <a:solidFill>
                  <a:srgbClr val="FF0000"/>
                </a:solidFill>
              </a:rPr>
              <a:t>Q: A cancel or back button might be needed to refresh prior box? </a:t>
            </a:r>
          </a:p>
        </p:txBody>
      </p:sp>
      <p:sp>
        <p:nvSpPr>
          <p:cNvPr id="27" name="TextBox 26"/>
          <p:cNvSpPr txBox="1"/>
          <p:nvPr/>
        </p:nvSpPr>
        <p:spPr>
          <a:xfrm>
            <a:off x="558393" y="508554"/>
            <a:ext cx="4525376" cy="338554"/>
          </a:xfrm>
          <a:prstGeom prst="rect">
            <a:avLst/>
          </a:prstGeom>
          <a:noFill/>
        </p:spPr>
        <p:txBody>
          <a:bodyPr wrap="square" rtlCol="0">
            <a:spAutoFit/>
          </a:bodyPr>
          <a:lstStyle/>
          <a:p>
            <a:pPr algn="ctr"/>
            <a:r>
              <a:rPr lang="en-US" sz="1600" b="1" dirty="0" smtClean="0"/>
              <a:t>Scenario 2-A</a:t>
            </a:r>
          </a:p>
        </p:txBody>
      </p:sp>
    </p:spTree>
    <p:extLst>
      <p:ext uri="{BB962C8B-B14F-4D97-AF65-F5344CB8AC3E}">
        <p14:creationId xmlns:p14="http://schemas.microsoft.com/office/powerpoint/2010/main" val="250380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176" y="133351"/>
            <a:ext cx="8240550" cy="369332"/>
          </a:xfrm>
          <a:prstGeom prst="rect">
            <a:avLst/>
          </a:prstGeom>
        </p:spPr>
        <p:txBody>
          <a:bodyPr wrap="square">
            <a:spAutoFit/>
          </a:bodyPr>
          <a:lstStyle/>
          <a:p>
            <a:r>
              <a:rPr lang="en-US" b="1" dirty="0" smtClean="0"/>
              <a:t>Scenario 3: When the zip doesn't match any prior address</a:t>
            </a:r>
            <a:endParaRPr lang="en-US" b="1" dirty="0"/>
          </a:p>
        </p:txBody>
      </p:sp>
      <p:sp>
        <p:nvSpPr>
          <p:cNvPr id="11" name="TextBox 10"/>
          <p:cNvSpPr txBox="1"/>
          <p:nvPr/>
        </p:nvSpPr>
        <p:spPr>
          <a:xfrm>
            <a:off x="55592" y="619538"/>
            <a:ext cx="4563031" cy="3693319"/>
          </a:xfrm>
          <a:prstGeom prst="rect">
            <a:avLst/>
          </a:prstGeom>
          <a:noFill/>
          <a:ln>
            <a:solidFill>
              <a:schemeClr val="tx2">
                <a:lumMod val="40000"/>
                <a:lumOff val="60000"/>
              </a:schemeClr>
            </a:solidFill>
          </a:ln>
        </p:spPr>
        <p:txBody>
          <a:bodyPr wrap="square" rtlCol="0">
            <a:spAutoFit/>
          </a:bodyPr>
          <a:lstStyle/>
          <a:p>
            <a:endParaRPr lang="en-US" b="1" dirty="0" smtClean="0"/>
          </a:p>
          <a:p>
            <a:r>
              <a:rPr lang="en-US" b="1" dirty="0" smtClean="0"/>
              <a:t>No addresses in your order history match zip code </a:t>
            </a:r>
            <a:r>
              <a:rPr lang="en-US" b="1" u="dash" dirty="0" smtClean="0">
                <a:uFill>
                  <a:solidFill>
                    <a:schemeClr val="tx2">
                      <a:lumMod val="60000"/>
                      <a:lumOff val="40000"/>
                    </a:schemeClr>
                  </a:solidFill>
                </a:uFill>
              </a:rPr>
              <a:t>01532</a:t>
            </a:r>
            <a:endParaRPr lang="en-US" b="1" u="dash" dirty="0" smtClean="0">
              <a:uFill>
                <a:solidFill>
                  <a:schemeClr val="tx2">
                    <a:lumMod val="60000"/>
                    <a:lumOff val="40000"/>
                  </a:schemeClr>
                </a:solidFill>
              </a:uFill>
            </a:endParaRPr>
          </a:p>
          <a:p>
            <a:pPr lvl="1"/>
            <a:r>
              <a:rPr lang="en-US" dirty="0" smtClean="0"/>
              <a:t>Enter new address below:</a:t>
            </a:r>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dirty="0" smtClean="0">
                <a:uFill>
                  <a:solidFill>
                    <a:schemeClr val="tx2">
                      <a:lumMod val="60000"/>
                      <a:lumOff val="40000"/>
                    </a:schemeClr>
                  </a:solidFill>
                </a:uFill>
              </a:rPr>
              <a:t>Change zip code (return to cart) - </a:t>
            </a:r>
            <a:r>
              <a:rPr lang="en-US" i="1" dirty="0" err="1" smtClean="0">
                <a:uFill>
                  <a:solidFill>
                    <a:schemeClr val="tx2">
                      <a:lumMod val="60000"/>
                      <a:lumOff val="40000"/>
                    </a:schemeClr>
                  </a:solidFill>
                </a:uFill>
              </a:rPr>
              <a:t>i</a:t>
            </a:r>
            <a:endParaRPr lang="en-US" i="1" dirty="0">
              <a:uFill>
                <a:solidFill>
                  <a:schemeClr val="tx2">
                    <a:lumMod val="60000"/>
                    <a:lumOff val="40000"/>
                  </a:schemeClr>
                </a:solidFill>
              </a:uFill>
            </a:endParaRPr>
          </a:p>
          <a:p>
            <a:endParaRPr lang="en-US" dirty="0"/>
          </a:p>
          <a:p>
            <a:pPr algn="r"/>
            <a:r>
              <a:rPr lang="en-US" b="1" dirty="0" smtClean="0">
                <a:solidFill>
                  <a:schemeClr val="bg1"/>
                </a:solidFill>
              </a:rPr>
              <a:t>gag</a:t>
            </a:r>
            <a:r>
              <a:rPr lang="en-US" b="1" dirty="0" smtClean="0">
                <a:solidFill>
                  <a:srgbClr val="FF0000"/>
                </a:solidFill>
              </a:rPr>
              <a:t>	   </a:t>
            </a:r>
          </a:p>
          <a:p>
            <a:endParaRPr lang="en-US" dirty="0"/>
          </a:p>
        </p:txBody>
      </p:sp>
      <p:sp>
        <p:nvSpPr>
          <p:cNvPr id="12" name="Oval 11"/>
          <p:cNvSpPr/>
          <p:nvPr/>
        </p:nvSpPr>
        <p:spPr>
          <a:xfrm>
            <a:off x="371043" y="1580306"/>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394540" y="1600576"/>
            <a:ext cx="88771" cy="82725"/>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371043" y="3213754"/>
            <a:ext cx="132446" cy="1266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p:cNvSpPr/>
          <p:nvPr/>
        </p:nvSpPr>
        <p:spPr>
          <a:xfrm>
            <a:off x="1456896" y="3624996"/>
            <a:ext cx="1743001" cy="4053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Select</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891712219"/>
              </p:ext>
            </p:extLst>
          </p:nvPr>
        </p:nvGraphicFramePr>
        <p:xfrm>
          <a:off x="611585" y="1921599"/>
          <a:ext cx="4007038" cy="983037"/>
        </p:xfrm>
        <a:graphic>
          <a:graphicData uri="http://schemas.openxmlformats.org/drawingml/2006/table">
            <a:tbl>
              <a:tblPr firstRow="1" bandRow="1">
                <a:tableStyleId>{5940675A-B579-460E-94D1-54222C63F5DA}</a:tableStyleId>
              </a:tblPr>
              <a:tblGrid>
                <a:gridCol w="1427610"/>
                <a:gridCol w="2579428"/>
              </a:tblGrid>
              <a:tr h="327679">
                <a:tc>
                  <a:txBody>
                    <a:bodyPr/>
                    <a:lstStyle/>
                    <a:p>
                      <a:r>
                        <a:rPr lang="en-US" sz="1400" dirty="0" smtClean="0"/>
                        <a:t>Line 1</a:t>
                      </a:r>
                      <a:endParaRPr lang="en-US" sz="1400" dirty="0"/>
                    </a:p>
                  </a:txBody>
                  <a:tcPr/>
                </a:tc>
                <a:tc>
                  <a:txBody>
                    <a:bodyPr/>
                    <a:lstStyle/>
                    <a:p>
                      <a:endParaRPr lang="en-US" sz="1400"/>
                    </a:p>
                  </a:txBody>
                  <a:tcPr/>
                </a:tc>
              </a:tr>
              <a:tr h="327679">
                <a:tc>
                  <a:txBody>
                    <a:bodyPr/>
                    <a:lstStyle/>
                    <a:p>
                      <a:r>
                        <a:rPr lang="en-US" sz="1400" dirty="0" smtClean="0"/>
                        <a:t>Line 2</a:t>
                      </a:r>
                      <a:endParaRPr lang="en-US" sz="1400" dirty="0"/>
                    </a:p>
                  </a:txBody>
                  <a:tcPr/>
                </a:tc>
                <a:tc>
                  <a:txBody>
                    <a:bodyPr/>
                    <a:lstStyle/>
                    <a:p>
                      <a:endParaRPr lang="en-US" sz="1400" dirty="0"/>
                    </a:p>
                  </a:txBody>
                  <a:tcPr/>
                </a:tc>
              </a:tr>
              <a:tr h="327679">
                <a:tc>
                  <a:txBody>
                    <a:bodyPr/>
                    <a:lstStyle/>
                    <a:p>
                      <a:r>
                        <a:rPr lang="en-US" sz="1400" dirty="0" smtClean="0"/>
                        <a:t>City, state, zip</a:t>
                      </a:r>
                      <a:endParaRPr lang="en-US" sz="1400" dirty="0"/>
                    </a:p>
                  </a:txBody>
                  <a:tcPr/>
                </a:tc>
                <a:tc>
                  <a:txBody>
                    <a:bodyPr/>
                    <a:lstStyle/>
                    <a:p>
                      <a:r>
                        <a:rPr lang="en-US" sz="1400" dirty="0" smtClean="0"/>
                        <a:t>_________,</a:t>
                      </a:r>
                      <a:r>
                        <a:rPr lang="en-US" sz="1400" baseline="0" dirty="0" smtClean="0"/>
                        <a:t> __, </a:t>
                      </a:r>
                      <a:r>
                        <a:rPr lang="en-US" sz="1400" u="dash" dirty="0" smtClean="0">
                          <a:solidFill>
                            <a:schemeClr val="tx1"/>
                          </a:solidFill>
                          <a:uFill>
                            <a:solidFill>
                              <a:schemeClr val="tx2">
                                <a:lumMod val="60000"/>
                                <a:lumOff val="40000"/>
                              </a:schemeClr>
                            </a:solidFill>
                          </a:uFill>
                        </a:rPr>
                        <a:t>01532 </a:t>
                      </a:r>
                      <a:endParaRPr lang="en-US" sz="1400" u="dash" dirty="0">
                        <a:solidFill>
                          <a:schemeClr val="tx1"/>
                        </a:solidFill>
                        <a:uFill>
                          <a:solidFill>
                            <a:schemeClr val="tx2">
                              <a:lumMod val="60000"/>
                              <a:lumOff val="40000"/>
                            </a:schemeClr>
                          </a:solidFill>
                        </a:uFill>
                      </a:endParaRPr>
                    </a:p>
                  </a:txBody>
                  <a:tcPr/>
                </a:tc>
              </a:tr>
            </a:tbl>
          </a:graphicData>
        </a:graphic>
      </p:graphicFrame>
      <p:sp>
        <p:nvSpPr>
          <p:cNvPr id="3" name="TextBox 2"/>
          <p:cNvSpPr txBox="1"/>
          <p:nvPr/>
        </p:nvSpPr>
        <p:spPr>
          <a:xfrm>
            <a:off x="55592" y="4616280"/>
            <a:ext cx="8205755" cy="1815882"/>
          </a:xfrm>
          <a:prstGeom prst="rect">
            <a:avLst/>
          </a:prstGeom>
          <a:noFill/>
        </p:spPr>
        <p:txBody>
          <a:bodyPr wrap="square" rtlCol="0">
            <a:spAutoFit/>
          </a:bodyPr>
          <a:lstStyle/>
          <a:p>
            <a:pPr marL="285750" indent="-285750">
              <a:buFont typeface="Arial"/>
              <a:buChar char="•"/>
            </a:pPr>
            <a:r>
              <a:rPr lang="en-US" sz="1400" dirty="0" smtClean="0"/>
              <a:t>Clicking select when “Enter new address below” is selected and filled out a) refreshes with Scenario 1-A view; b) stores address in distributor’s address file; if user accidentally clicks select before completing all </a:t>
            </a:r>
            <a:r>
              <a:rPr lang="en-US" sz="1400" dirty="0" err="1" smtClean="0"/>
              <a:t>requred</a:t>
            </a:r>
            <a:r>
              <a:rPr lang="en-US" sz="1400" dirty="0" smtClean="0"/>
              <a:t> fields, error </a:t>
            </a:r>
            <a:r>
              <a:rPr lang="en-US" sz="1400" dirty="0" err="1" smtClean="0"/>
              <a:t>msg</a:t>
            </a:r>
            <a:r>
              <a:rPr lang="en-US" sz="1400" dirty="0"/>
              <a:t> </a:t>
            </a:r>
            <a:r>
              <a:rPr lang="en-US" sz="1400" dirty="0" smtClean="0"/>
              <a:t>is generated.</a:t>
            </a:r>
          </a:p>
          <a:p>
            <a:pPr marL="285750" indent="-285750">
              <a:buFont typeface="Arial"/>
              <a:buChar char="•"/>
            </a:pPr>
            <a:r>
              <a:rPr lang="en-US" sz="1400" dirty="0" smtClean="0"/>
              <a:t>Clicking select when change zip code is selected brings user back to cart with zip code field highlighted.</a:t>
            </a:r>
          </a:p>
          <a:p>
            <a:pPr marL="285750" indent="-285750">
              <a:buFont typeface="Arial"/>
              <a:buChar char="•"/>
            </a:pPr>
            <a:r>
              <a:rPr lang="en-US" sz="1400" i="1" dirty="0" smtClean="0">
                <a:solidFill>
                  <a:srgbClr val="FF0000"/>
                </a:solidFill>
              </a:rPr>
              <a:t>Q: For Scenarios 2-A and 3, should we always assume these are </a:t>
            </a:r>
            <a:r>
              <a:rPr lang="en-US" sz="1400" i="1" u="sng" dirty="0" smtClean="0">
                <a:solidFill>
                  <a:srgbClr val="FF0000"/>
                </a:solidFill>
              </a:rPr>
              <a:t>customer</a:t>
            </a:r>
            <a:r>
              <a:rPr lang="en-US" sz="1400" i="1" dirty="0" smtClean="0">
                <a:solidFill>
                  <a:srgbClr val="FF0000"/>
                </a:solidFill>
              </a:rPr>
              <a:t> addresses being added, or require users to specify if this is a new billing address, alternate distributor location or customer location? Seems like it would be unusual for distributors to enter new billing addresses or alternate locations at the cart checkout stage; also, you would not want them to do that here either (I think). </a:t>
            </a:r>
            <a:endParaRPr lang="en-US" sz="1400" i="1" dirty="0">
              <a:solidFill>
                <a:srgbClr val="FF0000"/>
              </a:solidFill>
            </a:endParaRPr>
          </a:p>
        </p:txBody>
      </p:sp>
    </p:spTree>
    <p:extLst>
      <p:ext uri="{BB962C8B-B14F-4D97-AF65-F5344CB8AC3E}">
        <p14:creationId xmlns:p14="http://schemas.microsoft.com/office/powerpoint/2010/main" val="2135724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4686</TotalTime>
  <Words>879</Words>
  <Application>Microsoft Macintosh PowerPoint</Application>
  <PresentationFormat>On-screen Show (4:3)</PresentationFormat>
  <Paragraphs>97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Viglianti</dc:creator>
  <cp:lastModifiedBy>Gregory Viglianti</cp:lastModifiedBy>
  <cp:revision>16</cp:revision>
  <dcterms:created xsi:type="dcterms:W3CDTF">2012-03-30T14:52:18Z</dcterms:created>
  <dcterms:modified xsi:type="dcterms:W3CDTF">2012-04-02T20:59:07Z</dcterms:modified>
</cp:coreProperties>
</file>