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4" r:id="rId7"/>
    <p:sldId id="280" r:id="rId8"/>
    <p:sldId id="281" r:id="rId9"/>
    <p:sldId id="267" r:id="rId10"/>
    <p:sldId id="278" r:id="rId11"/>
    <p:sldId id="270" r:id="rId12"/>
    <p:sldId id="271" r:id="rId13"/>
    <p:sldId id="272" r:id="rId14"/>
    <p:sldId id="283" r:id="rId15"/>
    <p:sldId id="277" r:id="rId16"/>
    <p:sldId id="282" r:id="rId17"/>
    <p:sldId id="268" r:id="rId18"/>
    <p:sldId id="269" r:id="rId19"/>
    <p:sldId id="273" r:id="rId20"/>
    <p:sldId id="274" r:id="rId21"/>
    <p:sldId id="275" r:id="rId22"/>
    <p:sldId id="260" r:id="rId23"/>
    <p:sldId id="276" r:id="rId24"/>
    <p:sldId id="262" r:id="rId25"/>
    <p:sldId id="263" r:id="rId26"/>
    <p:sldId id="279" r:id="rId27"/>
    <p:sldId id="26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00FF"/>
    <a:srgbClr val="840E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46" autoAdjust="0"/>
    <p:restoredTop sz="94660"/>
  </p:normalViewPr>
  <p:slideViewPr>
    <p:cSldViewPr snapToGrid="0">
      <p:cViewPr varScale="1">
        <p:scale>
          <a:sx n="115" d="100"/>
          <a:sy n="115" d="100"/>
        </p:scale>
        <p:origin x="294" y="108"/>
      </p:cViewPr>
      <p:guideLst/>
    </p:cSldViewPr>
  </p:slideViewPr>
  <p:notesTextViewPr>
    <p:cViewPr>
      <p:scale>
        <a:sx n="1" d="1"/>
        <a:sy n="1" d="1"/>
      </p:scale>
      <p:origin x="0" y="0"/>
    </p:cViewPr>
  </p:notesTextViewPr>
  <p:sorterViewPr>
    <p:cViewPr>
      <p:scale>
        <a:sx n="100" d="100"/>
        <a:sy n="100" d="100"/>
      </p:scale>
      <p:origin x="0" y="-5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AB236E-32F3-4B49-8F9D-08BFEFEB592E}"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6F98B-0DBB-4DD5-B079-BB21336F442E}" type="slidenum">
              <a:rPr lang="en-US" smtClean="0"/>
              <a:t>‹#›</a:t>
            </a:fld>
            <a:endParaRPr lang="en-US"/>
          </a:p>
        </p:txBody>
      </p:sp>
    </p:spTree>
    <p:extLst>
      <p:ext uri="{BB962C8B-B14F-4D97-AF65-F5344CB8AC3E}">
        <p14:creationId xmlns:p14="http://schemas.microsoft.com/office/powerpoint/2010/main" val="3861120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B236E-32F3-4B49-8F9D-08BFEFEB592E}"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6F98B-0DBB-4DD5-B079-BB21336F442E}" type="slidenum">
              <a:rPr lang="en-US" smtClean="0"/>
              <a:t>‹#›</a:t>
            </a:fld>
            <a:endParaRPr lang="en-US"/>
          </a:p>
        </p:txBody>
      </p:sp>
    </p:spTree>
    <p:extLst>
      <p:ext uri="{BB962C8B-B14F-4D97-AF65-F5344CB8AC3E}">
        <p14:creationId xmlns:p14="http://schemas.microsoft.com/office/powerpoint/2010/main" val="28579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B236E-32F3-4B49-8F9D-08BFEFEB592E}"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6F98B-0DBB-4DD5-B079-BB21336F442E}" type="slidenum">
              <a:rPr lang="en-US" smtClean="0"/>
              <a:t>‹#›</a:t>
            </a:fld>
            <a:endParaRPr lang="en-US"/>
          </a:p>
        </p:txBody>
      </p:sp>
    </p:spTree>
    <p:extLst>
      <p:ext uri="{BB962C8B-B14F-4D97-AF65-F5344CB8AC3E}">
        <p14:creationId xmlns:p14="http://schemas.microsoft.com/office/powerpoint/2010/main" val="39538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B236E-32F3-4B49-8F9D-08BFEFEB592E}"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6F98B-0DBB-4DD5-B079-BB21336F442E}" type="slidenum">
              <a:rPr lang="en-US" smtClean="0"/>
              <a:t>‹#›</a:t>
            </a:fld>
            <a:endParaRPr lang="en-US"/>
          </a:p>
        </p:txBody>
      </p:sp>
    </p:spTree>
    <p:extLst>
      <p:ext uri="{BB962C8B-B14F-4D97-AF65-F5344CB8AC3E}">
        <p14:creationId xmlns:p14="http://schemas.microsoft.com/office/powerpoint/2010/main" val="775138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AB236E-32F3-4B49-8F9D-08BFEFEB592E}"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6F98B-0DBB-4DD5-B079-BB21336F442E}" type="slidenum">
              <a:rPr lang="en-US" smtClean="0"/>
              <a:t>‹#›</a:t>
            </a:fld>
            <a:endParaRPr lang="en-US"/>
          </a:p>
        </p:txBody>
      </p:sp>
    </p:spTree>
    <p:extLst>
      <p:ext uri="{BB962C8B-B14F-4D97-AF65-F5344CB8AC3E}">
        <p14:creationId xmlns:p14="http://schemas.microsoft.com/office/powerpoint/2010/main" val="2766939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AB236E-32F3-4B49-8F9D-08BFEFEB592E}"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6F98B-0DBB-4DD5-B079-BB21336F442E}" type="slidenum">
              <a:rPr lang="en-US" smtClean="0"/>
              <a:t>‹#›</a:t>
            </a:fld>
            <a:endParaRPr lang="en-US"/>
          </a:p>
        </p:txBody>
      </p:sp>
    </p:spTree>
    <p:extLst>
      <p:ext uri="{BB962C8B-B14F-4D97-AF65-F5344CB8AC3E}">
        <p14:creationId xmlns:p14="http://schemas.microsoft.com/office/powerpoint/2010/main" val="1328002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AB236E-32F3-4B49-8F9D-08BFEFEB592E}" type="datetimeFigureOut">
              <a:rPr lang="en-US" smtClean="0"/>
              <a:t>2/28/2019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56F98B-0DBB-4DD5-B079-BB21336F442E}" type="slidenum">
              <a:rPr lang="en-US" smtClean="0"/>
              <a:t>‹#›</a:t>
            </a:fld>
            <a:endParaRPr lang="en-US"/>
          </a:p>
        </p:txBody>
      </p:sp>
    </p:spTree>
    <p:extLst>
      <p:ext uri="{BB962C8B-B14F-4D97-AF65-F5344CB8AC3E}">
        <p14:creationId xmlns:p14="http://schemas.microsoft.com/office/powerpoint/2010/main" val="2400653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AB236E-32F3-4B49-8F9D-08BFEFEB592E}" type="datetimeFigureOut">
              <a:rPr lang="en-US" smtClean="0"/>
              <a:t>2/28/2019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56F98B-0DBB-4DD5-B079-BB21336F442E}" type="slidenum">
              <a:rPr lang="en-US" smtClean="0"/>
              <a:t>‹#›</a:t>
            </a:fld>
            <a:endParaRPr lang="en-US"/>
          </a:p>
        </p:txBody>
      </p:sp>
    </p:spTree>
    <p:extLst>
      <p:ext uri="{BB962C8B-B14F-4D97-AF65-F5344CB8AC3E}">
        <p14:creationId xmlns:p14="http://schemas.microsoft.com/office/powerpoint/2010/main" val="4192501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B236E-32F3-4B49-8F9D-08BFEFEB592E}" type="datetimeFigureOut">
              <a:rPr lang="en-US" smtClean="0"/>
              <a:t>2/28/2019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56F98B-0DBB-4DD5-B079-BB21336F442E}" type="slidenum">
              <a:rPr lang="en-US" smtClean="0"/>
              <a:t>‹#›</a:t>
            </a:fld>
            <a:endParaRPr lang="en-US"/>
          </a:p>
        </p:txBody>
      </p:sp>
    </p:spTree>
    <p:extLst>
      <p:ext uri="{BB962C8B-B14F-4D97-AF65-F5344CB8AC3E}">
        <p14:creationId xmlns:p14="http://schemas.microsoft.com/office/powerpoint/2010/main" val="1334365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AB236E-32F3-4B49-8F9D-08BFEFEB592E}"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6F98B-0DBB-4DD5-B079-BB21336F442E}" type="slidenum">
              <a:rPr lang="en-US" smtClean="0"/>
              <a:t>‹#›</a:t>
            </a:fld>
            <a:endParaRPr lang="en-US"/>
          </a:p>
        </p:txBody>
      </p:sp>
    </p:spTree>
    <p:extLst>
      <p:ext uri="{BB962C8B-B14F-4D97-AF65-F5344CB8AC3E}">
        <p14:creationId xmlns:p14="http://schemas.microsoft.com/office/powerpoint/2010/main" val="343720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AB236E-32F3-4B49-8F9D-08BFEFEB592E}"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6F98B-0DBB-4DD5-B079-BB21336F442E}" type="slidenum">
              <a:rPr lang="en-US" smtClean="0"/>
              <a:t>‹#›</a:t>
            </a:fld>
            <a:endParaRPr lang="en-US"/>
          </a:p>
        </p:txBody>
      </p:sp>
    </p:spTree>
    <p:extLst>
      <p:ext uri="{BB962C8B-B14F-4D97-AF65-F5344CB8AC3E}">
        <p14:creationId xmlns:p14="http://schemas.microsoft.com/office/powerpoint/2010/main" val="509487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B236E-32F3-4B49-8F9D-08BFEFEB592E}" type="datetimeFigureOut">
              <a:rPr lang="en-US" smtClean="0"/>
              <a:t>2/28/2019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6F98B-0DBB-4DD5-B079-BB21336F442E}" type="slidenum">
              <a:rPr lang="en-US" smtClean="0"/>
              <a:t>‹#›</a:t>
            </a:fld>
            <a:endParaRPr lang="en-US"/>
          </a:p>
        </p:txBody>
      </p:sp>
    </p:spTree>
    <p:extLst>
      <p:ext uri="{BB962C8B-B14F-4D97-AF65-F5344CB8AC3E}">
        <p14:creationId xmlns:p14="http://schemas.microsoft.com/office/powerpoint/2010/main" val="1384730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LTE-v4RzRHs#action=shar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boz.com/articles/p-rule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boz.com/articles/p-rules.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E3Yk8JQFgvM#action=share" TargetMode="Externa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s://www.nngroup.com/articles/design-thinkin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usability.gov/what-and-why/user-centered-design.html" TargetMode="External"/><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hyperlink" Target="https://www.interaction-design.org/literature/topics/user-centered-desig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6lmvCqvmjfE#action=share"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nngroup.com/articles/design-thinking/"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Product Finding</a:t>
            </a:r>
            <a:endParaRPr lang="en-US" dirty="0"/>
          </a:p>
        </p:txBody>
      </p:sp>
      <p:sp>
        <p:nvSpPr>
          <p:cNvPr id="3" name="Subtitle 2"/>
          <p:cNvSpPr>
            <a:spLocks noGrp="1"/>
          </p:cNvSpPr>
          <p:nvPr>
            <p:ph type="subTitle" idx="1"/>
          </p:nvPr>
        </p:nvSpPr>
        <p:spPr>
          <a:xfrm>
            <a:off x="1656522" y="3602038"/>
            <a:ext cx="9144000" cy="1655762"/>
          </a:xfrm>
        </p:spPr>
        <p:txBody>
          <a:bodyPr>
            <a:normAutofit/>
          </a:bodyPr>
          <a:lstStyle/>
          <a:p>
            <a:r>
              <a:rPr lang="en-US" sz="4000" dirty="0" smtClean="0">
                <a:solidFill>
                  <a:srgbClr val="840E73"/>
                </a:solidFill>
              </a:rPr>
              <a:t>Kickoff – February 28, 2019</a:t>
            </a:r>
            <a:endParaRPr lang="en-US" sz="4000" dirty="0">
              <a:solidFill>
                <a:srgbClr val="840E73"/>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 b="27434"/>
          <a:stretch/>
        </p:blipFill>
        <p:spPr>
          <a:xfrm>
            <a:off x="5109477" y="5019116"/>
            <a:ext cx="2238095" cy="711834"/>
          </a:xfrm>
          <a:prstGeom prst="rect">
            <a:avLst/>
          </a:prstGeom>
        </p:spPr>
      </p:pic>
    </p:spTree>
    <p:extLst>
      <p:ext uri="{BB962C8B-B14F-4D97-AF65-F5344CB8AC3E}">
        <p14:creationId xmlns:p14="http://schemas.microsoft.com/office/powerpoint/2010/main" val="1471173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Method – </a:t>
            </a:r>
            <a:r>
              <a:rPr lang="en-US" i="1" dirty="0" smtClean="0"/>
              <a:t>one last thought</a:t>
            </a:r>
            <a:endParaRPr lang="en-US" i="1" dirty="0"/>
          </a:p>
        </p:txBody>
      </p:sp>
      <p:sp>
        <p:nvSpPr>
          <p:cNvPr id="3" name="Content Placeholder 2"/>
          <p:cNvSpPr>
            <a:spLocks noGrp="1"/>
          </p:cNvSpPr>
          <p:nvPr>
            <p:ph idx="1"/>
          </p:nvPr>
        </p:nvSpPr>
        <p:spPr/>
        <p:txBody>
          <a:bodyPr>
            <a:normAutofit/>
          </a:bodyPr>
          <a:lstStyle/>
          <a:p>
            <a:r>
              <a:rPr lang="en-US" dirty="0" smtClean="0"/>
              <a:t>Focus on results, not perfect design</a:t>
            </a:r>
            <a:br>
              <a:rPr lang="en-US" dirty="0" smtClean="0"/>
            </a:br>
            <a:r>
              <a:rPr lang="en-US" dirty="0" smtClean="0"/>
              <a:t/>
            </a:r>
            <a:br>
              <a:rPr lang="en-US" dirty="0" smtClean="0"/>
            </a:br>
            <a:endParaRPr lang="en-US" dirty="0" smtClean="0"/>
          </a:p>
        </p:txBody>
      </p:sp>
      <p:pic>
        <p:nvPicPr>
          <p:cNvPr id="4" name="Picture 3">
            <a:hlinkClick r:id="rId2"/>
          </p:cNvPr>
          <p:cNvPicPr>
            <a:picLocks noChangeAspect="1"/>
          </p:cNvPicPr>
          <p:nvPr/>
        </p:nvPicPr>
        <p:blipFill>
          <a:blip r:embed="rId3"/>
          <a:stretch>
            <a:fillRect/>
          </a:stretch>
        </p:blipFill>
        <p:spPr>
          <a:xfrm>
            <a:off x="1021505" y="2613510"/>
            <a:ext cx="7095238" cy="3942857"/>
          </a:xfrm>
          <a:prstGeom prst="rect">
            <a:avLst/>
          </a:prstGeom>
        </p:spPr>
      </p:pic>
    </p:spTree>
    <p:extLst>
      <p:ext uri="{BB962C8B-B14F-4D97-AF65-F5344CB8AC3E}">
        <p14:creationId xmlns:p14="http://schemas.microsoft.com/office/powerpoint/2010/main" val="3833788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chemeClr val="bg2">
                    <a:lumMod val="75000"/>
                  </a:schemeClr>
                </a:solidFill>
              </a:rPr>
              <a:t>Principles of engagement</a:t>
            </a:r>
          </a:p>
          <a:p>
            <a:pPr marL="514350" indent="-514350">
              <a:buFont typeface="+mj-lt"/>
              <a:buAutoNum type="arabicPeriod"/>
            </a:pPr>
            <a:r>
              <a:rPr lang="en-US" dirty="0" smtClean="0">
                <a:solidFill>
                  <a:schemeClr val="bg2">
                    <a:lumMod val="75000"/>
                  </a:schemeClr>
                </a:solidFill>
              </a:rPr>
              <a:t>Method - Design Thinking</a:t>
            </a:r>
          </a:p>
          <a:p>
            <a:pPr marL="514350" indent="-514350">
              <a:buFont typeface="+mj-lt"/>
              <a:buAutoNum type="arabicPeriod"/>
            </a:pPr>
            <a:r>
              <a:rPr lang="en-US" b="1" dirty="0" smtClean="0">
                <a:solidFill>
                  <a:srgbClr val="FF9933"/>
                </a:solidFill>
              </a:rPr>
              <a:t>Empathize &amp; Define</a:t>
            </a:r>
            <a:endParaRPr lang="en-US" b="1" dirty="0">
              <a:solidFill>
                <a:srgbClr val="FF9933"/>
              </a:solidFill>
            </a:endParaRPr>
          </a:p>
          <a:p>
            <a:pPr marL="514350" indent="-514350">
              <a:buFont typeface="+mj-lt"/>
              <a:buAutoNum type="arabicPeriod"/>
            </a:pPr>
            <a:r>
              <a:rPr lang="en-US" dirty="0" smtClean="0">
                <a:solidFill>
                  <a:schemeClr val="bg2">
                    <a:lumMod val="75000"/>
                  </a:schemeClr>
                </a:solidFill>
              </a:rPr>
              <a:t>Current “widget” and search bar</a:t>
            </a:r>
          </a:p>
          <a:p>
            <a:pPr marL="514350" indent="-514350">
              <a:buFont typeface="+mj-lt"/>
              <a:buAutoNum type="arabicPeriod"/>
            </a:pPr>
            <a:r>
              <a:rPr lang="en-US" dirty="0" smtClean="0">
                <a:solidFill>
                  <a:schemeClr val="bg2">
                    <a:lumMod val="75000"/>
                  </a:schemeClr>
                </a:solidFill>
              </a:rPr>
              <a:t>Evaluate and determine next steps</a:t>
            </a:r>
          </a:p>
        </p:txBody>
      </p:sp>
    </p:spTree>
    <p:extLst>
      <p:ext uri="{BB962C8B-B14F-4D97-AF65-F5344CB8AC3E}">
        <p14:creationId xmlns:p14="http://schemas.microsoft.com/office/powerpoint/2010/main" val="2834090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3. Empathize &amp; Define – </a:t>
            </a:r>
            <a:r>
              <a:rPr lang="en-US" sz="4000" i="1" dirty="0" smtClean="0"/>
              <a:t>and we’re off!</a:t>
            </a:r>
            <a:endParaRPr lang="en-US" sz="4000" i="1" dirty="0"/>
          </a:p>
        </p:txBody>
      </p:sp>
      <p:pic>
        <p:nvPicPr>
          <p:cNvPr id="6" name="Picture 5"/>
          <p:cNvPicPr>
            <a:picLocks noChangeAspect="1"/>
          </p:cNvPicPr>
          <p:nvPr/>
        </p:nvPicPr>
        <p:blipFill>
          <a:blip r:embed="rId2"/>
          <a:stretch>
            <a:fillRect/>
          </a:stretch>
        </p:blipFill>
        <p:spPr>
          <a:xfrm>
            <a:off x="947648" y="1590934"/>
            <a:ext cx="4971014" cy="5081481"/>
          </a:xfrm>
          <a:prstGeom prst="rect">
            <a:avLst/>
          </a:prstGeom>
        </p:spPr>
      </p:pic>
    </p:spTree>
    <p:extLst>
      <p:ext uri="{BB962C8B-B14F-4D97-AF65-F5344CB8AC3E}">
        <p14:creationId xmlns:p14="http://schemas.microsoft.com/office/powerpoint/2010/main" val="172825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Empathize &amp; Define</a:t>
            </a:r>
            <a:endParaRPr lang="en-US" dirty="0"/>
          </a:p>
        </p:txBody>
      </p:sp>
      <p:sp>
        <p:nvSpPr>
          <p:cNvPr id="3" name="Content Placeholder 2"/>
          <p:cNvSpPr>
            <a:spLocks noGrp="1"/>
          </p:cNvSpPr>
          <p:nvPr>
            <p:ph idx="1"/>
          </p:nvPr>
        </p:nvSpPr>
        <p:spPr/>
        <p:txBody>
          <a:bodyPr>
            <a:normAutofit/>
          </a:bodyPr>
          <a:lstStyle/>
          <a:p>
            <a:pPr marL="571500" lvl="0" indent="-571500">
              <a:buFont typeface="+mj-lt"/>
              <a:buAutoNum type="romanUcPeriod"/>
            </a:pPr>
            <a:r>
              <a:rPr lang="en-US" b="1" dirty="0" smtClean="0"/>
              <a:t>Who are our users?</a:t>
            </a:r>
          </a:p>
          <a:p>
            <a:pPr marL="1028700" lvl="1" indent="-571500">
              <a:buFont typeface="+mj-lt"/>
              <a:buAutoNum type="alphaLcPeriod"/>
            </a:pPr>
            <a:r>
              <a:rPr lang="en-US" sz="2800" dirty="0" smtClean="0"/>
              <a:t>Humanize them. Think about real people in real roles. </a:t>
            </a:r>
            <a:r>
              <a:rPr lang="en-US" sz="2800" b="1" dirty="0" smtClean="0"/>
              <a:t>We have personas. Are they still representative? </a:t>
            </a:r>
            <a:br>
              <a:rPr lang="en-US" sz="2800" b="1" dirty="0" smtClean="0"/>
            </a:br>
            <a:r>
              <a:rPr lang="en-US" sz="2800" b="1" dirty="0" smtClean="0"/>
              <a:t/>
            </a:r>
            <a:br>
              <a:rPr lang="en-US" sz="2800" b="1" dirty="0" smtClean="0"/>
            </a:br>
            <a:endParaRPr lang="en-US" sz="2800" b="1" dirty="0" smtClean="0"/>
          </a:p>
          <a:p>
            <a:pPr marL="0" lvl="0" indent="0">
              <a:buNone/>
            </a:pPr>
            <a:endParaRPr lang="en-US" dirty="0" smtClean="0"/>
          </a:p>
          <a:p>
            <a:endParaRPr lang="en-US" dirty="0"/>
          </a:p>
        </p:txBody>
      </p:sp>
      <p:pic>
        <p:nvPicPr>
          <p:cNvPr id="5" name="Picture 4"/>
          <p:cNvPicPr>
            <a:picLocks noChangeAspect="1"/>
          </p:cNvPicPr>
          <p:nvPr/>
        </p:nvPicPr>
        <p:blipFill>
          <a:blip r:embed="rId2"/>
          <a:stretch>
            <a:fillRect/>
          </a:stretch>
        </p:blipFill>
        <p:spPr>
          <a:xfrm>
            <a:off x="1910748" y="3545302"/>
            <a:ext cx="6076190" cy="2942857"/>
          </a:xfrm>
          <a:prstGeom prst="rect">
            <a:avLst/>
          </a:prstGeom>
        </p:spPr>
      </p:pic>
    </p:spTree>
    <p:extLst>
      <p:ext uri="{BB962C8B-B14F-4D97-AF65-F5344CB8AC3E}">
        <p14:creationId xmlns:p14="http://schemas.microsoft.com/office/powerpoint/2010/main" val="3718571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Empathize &amp; Define</a:t>
            </a:r>
            <a:endParaRPr lang="en-US" dirty="0"/>
          </a:p>
        </p:txBody>
      </p:sp>
      <p:sp>
        <p:nvSpPr>
          <p:cNvPr id="3" name="Content Placeholder 2"/>
          <p:cNvSpPr>
            <a:spLocks noGrp="1"/>
          </p:cNvSpPr>
          <p:nvPr>
            <p:ph idx="1"/>
          </p:nvPr>
        </p:nvSpPr>
        <p:spPr/>
        <p:txBody>
          <a:bodyPr>
            <a:normAutofit/>
          </a:bodyPr>
          <a:lstStyle/>
          <a:p>
            <a:pPr marL="1028700" lvl="1" indent="-571500">
              <a:buFont typeface="+mj-lt"/>
              <a:buAutoNum type="romanUcPeriod" startAt="2"/>
            </a:pPr>
            <a:r>
              <a:rPr lang="en-US" sz="2800" dirty="0" smtClean="0"/>
              <a:t>What are their problems, tasks, intentions and goals? </a:t>
            </a:r>
            <a:br>
              <a:rPr lang="en-US" sz="2800" dirty="0" smtClean="0"/>
            </a:br>
            <a:r>
              <a:rPr lang="en-US" sz="2800" dirty="0" smtClean="0"/>
              <a:t>What do they need to accomplish with our Product Finding tools?</a:t>
            </a:r>
          </a:p>
          <a:p>
            <a:pPr marL="1028700" lvl="1" indent="-571500">
              <a:buFont typeface="+mj-lt"/>
              <a:buAutoNum type="romanUcPeriod" startAt="2"/>
            </a:pPr>
            <a:r>
              <a:rPr lang="en-US" sz="2800" dirty="0" smtClean="0"/>
              <a:t>What environment(s) do they operate in?</a:t>
            </a:r>
            <a:br>
              <a:rPr lang="en-US" sz="2800" dirty="0" smtClean="0"/>
            </a:br>
            <a:r>
              <a:rPr lang="en-US" sz="2800" dirty="0" smtClean="0"/>
              <a:t/>
            </a:r>
            <a:br>
              <a:rPr lang="en-US" sz="2800" dirty="0" smtClean="0"/>
            </a:br>
            <a:endParaRPr lang="en-US" sz="2800" dirty="0" smtClean="0"/>
          </a:p>
          <a:p>
            <a:pPr marL="0" lvl="0" indent="0">
              <a:buNone/>
            </a:pPr>
            <a:endParaRPr lang="en-US" dirty="0" smtClean="0"/>
          </a:p>
          <a:p>
            <a:endParaRPr lang="en-US" dirty="0"/>
          </a:p>
        </p:txBody>
      </p:sp>
      <p:pic>
        <p:nvPicPr>
          <p:cNvPr id="5" name="Picture 4"/>
          <p:cNvPicPr>
            <a:picLocks noChangeAspect="1"/>
          </p:cNvPicPr>
          <p:nvPr/>
        </p:nvPicPr>
        <p:blipFill>
          <a:blip r:embed="rId2"/>
          <a:stretch>
            <a:fillRect/>
          </a:stretch>
        </p:blipFill>
        <p:spPr>
          <a:xfrm>
            <a:off x="2151818" y="3778058"/>
            <a:ext cx="6076190" cy="2942857"/>
          </a:xfrm>
          <a:prstGeom prst="rect">
            <a:avLst/>
          </a:prstGeom>
        </p:spPr>
      </p:pic>
    </p:spTree>
    <p:extLst>
      <p:ext uri="{BB962C8B-B14F-4D97-AF65-F5344CB8AC3E}">
        <p14:creationId xmlns:p14="http://schemas.microsoft.com/office/powerpoint/2010/main" val="2823331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Empathize &amp; Define</a:t>
            </a:r>
            <a:endParaRPr lang="en-US" dirty="0"/>
          </a:p>
        </p:txBody>
      </p:sp>
      <p:sp>
        <p:nvSpPr>
          <p:cNvPr id="3" name="Content Placeholder 2"/>
          <p:cNvSpPr>
            <a:spLocks noGrp="1"/>
          </p:cNvSpPr>
          <p:nvPr>
            <p:ph idx="1"/>
          </p:nvPr>
        </p:nvSpPr>
        <p:spPr/>
        <p:txBody>
          <a:bodyPr>
            <a:normAutofit/>
          </a:bodyPr>
          <a:lstStyle/>
          <a:p>
            <a:pPr marL="571500" indent="-571500">
              <a:buFont typeface="+mj-lt"/>
              <a:buAutoNum type="romanUcPeriod"/>
            </a:pPr>
            <a:r>
              <a:rPr lang="en-US" b="1" dirty="0" smtClean="0"/>
              <a:t>What is our business’s overarching goal? </a:t>
            </a:r>
            <a:endParaRPr lang="en-US" b="1" dirty="0" smtClean="0"/>
          </a:p>
          <a:p>
            <a:pPr marL="571500" indent="-571500">
              <a:buFont typeface="+mj-lt"/>
              <a:buAutoNum type="romanUcPeriod"/>
            </a:pPr>
            <a:endParaRPr lang="en-US" b="1" dirty="0"/>
          </a:p>
          <a:p>
            <a:pPr marL="0" indent="0">
              <a:buNone/>
            </a:pPr>
            <a:r>
              <a:rPr lang="en-US" b="1" dirty="0" smtClean="0">
                <a:solidFill>
                  <a:srgbClr val="FF9933"/>
                </a:solidFill>
              </a:rPr>
              <a:t>[DISCUSS]</a:t>
            </a:r>
            <a:r>
              <a:rPr lang="en-US" b="1" dirty="0" smtClean="0"/>
              <a:t/>
            </a:r>
            <a:br>
              <a:rPr lang="en-US" b="1" dirty="0" smtClean="0"/>
            </a:br>
            <a:endParaRPr lang="en-US" dirty="0" smtClean="0"/>
          </a:p>
          <a:p>
            <a:pPr marL="571500" lvl="0" indent="-571500">
              <a:buFont typeface="+mj-lt"/>
              <a:buAutoNum type="romanUcPeriod"/>
            </a:pPr>
            <a:endParaRPr lang="en-US" dirty="0" smtClean="0"/>
          </a:p>
          <a:p>
            <a:pPr marL="571500" indent="-571500">
              <a:buFont typeface="+mj-lt"/>
              <a:buAutoNum type="romanUcPeriod"/>
            </a:pPr>
            <a:endParaRPr lang="en-US" dirty="0"/>
          </a:p>
        </p:txBody>
      </p:sp>
    </p:spTree>
    <p:extLst>
      <p:ext uri="{BB962C8B-B14F-4D97-AF65-F5344CB8AC3E}">
        <p14:creationId xmlns:p14="http://schemas.microsoft.com/office/powerpoint/2010/main" val="659998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Empathize &amp; Define</a:t>
            </a:r>
            <a:endParaRPr lang="en-US" dirty="0"/>
          </a:p>
        </p:txBody>
      </p:sp>
      <p:sp>
        <p:nvSpPr>
          <p:cNvPr id="3" name="Content Placeholder 2"/>
          <p:cNvSpPr>
            <a:spLocks noGrp="1"/>
          </p:cNvSpPr>
          <p:nvPr>
            <p:ph idx="1"/>
          </p:nvPr>
        </p:nvSpPr>
        <p:spPr/>
        <p:txBody>
          <a:bodyPr>
            <a:normAutofit/>
          </a:bodyPr>
          <a:lstStyle/>
          <a:p>
            <a:pPr marL="571500" indent="-571500">
              <a:buFont typeface="+mj-lt"/>
              <a:buAutoNum type="romanUcPeriod" startAt="2"/>
            </a:pPr>
            <a:r>
              <a:rPr lang="en-US" b="1" dirty="0" smtClean="0"/>
              <a:t>What do our Product Finding tools need to help </a:t>
            </a:r>
            <a:r>
              <a:rPr lang="en-US" b="1" i="1" dirty="0" smtClean="0"/>
              <a:t>us</a:t>
            </a:r>
            <a:r>
              <a:rPr lang="en-US" b="1" dirty="0" smtClean="0"/>
              <a:t> accomplish?</a:t>
            </a:r>
          </a:p>
          <a:p>
            <a:pPr marL="0" indent="0">
              <a:buNone/>
            </a:pPr>
            <a:r>
              <a:rPr lang="en-US" b="1" dirty="0" smtClean="0"/>
              <a:t> </a:t>
            </a:r>
            <a:r>
              <a:rPr lang="en-US" dirty="0" smtClean="0"/>
              <a:t>Consider …</a:t>
            </a:r>
          </a:p>
          <a:p>
            <a:pPr marL="1028700" lvl="1" indent="-571500">
              <a:buFont typeface="+mj-lt"/>
              <a:buAutoNum type="alphaLcPeriod"/>
            </a:pPr>
            <a:r>
              <a:rPr lang="en-US" sz="2800" dirty="0" smtClean="0"/>
              <a:t>Berry acquisition</a:t>
            </a:r>
          </a:p>
          <a:p>
            <a:pPr marL="1028700" lvl="1" indent="-571500">
              <a:buFont typeface="+mj-lt"/>
              <a:buAutoNum type="alphaLcPeriod"/>
            </a:pPr>
            <a:r>
              <a:rPr lang="en-US" sz="2800" dirty="0" smtClean="0"/>
              <a:t>Business climate</a:t>
            </a:r>
          </a:p>
          <a:p>
            <a:pPr marL="1028700" lvl="1" indent="-571500">
              <a:buFont typeface="+mj-lt"/>
              <a:buAutoNum type="alphaLcPeriod"/>
            </a:pPr>
            <a:r>
              <a:rPr lang="en-US" sz="2800" dirty="0" smtClean="0"/>
              <a:t>Near term v. long term</a:t>
            </a:r>
            <a:br>
              <a:rPr lang="en-US" sz="2800" dirty="0" smtClean="0"/>
            </a:br>
            <a:r>
              <a:rPr lang="en-US" sz="2800" dirty="0" smtClean="0"/>
              <a:t>What must we accomplish quickly? </a:t>
            </a:r>
            <a:br>
              <a:rPr lang="en-US" sz="2800" dirty="0" smtClean="0"/>
            </a:br>
            <a:r>
              <a:rPr lang="en-US" sz="2800" dirty="0" smtClean="0"/>
              <a:t>What do we have more time to work on? </a:t>
            </a:r>
            <a:br>
              <a:rPr lang="en-US" sz="2800" dirty="0" smtClean="0"/>
            </a:br>
            <a:r>
              <a:rPr lang="en-US" sz="2800" dirty="0" smtClean="0"/>
              <a:t/>
            </a:r>
            <a:br>
              <a:rPr lang="en-US" sz="2800" dirty="0" smtClean="0"/>
            </a:br>
            <a:r>
              <a:rPr lang="en-US" sz="2800" dirty="0" smtClean="0">
                <a:solidFill>
                  <a:srgbClr val="FF9933"/>
                </a:solidFill>
              </a:rPr>
              <a:t>[BRAINSTORM]</a:t>
            </a:r>
          </a:p>
          <a:p>
            <a:pPr marL="571500" lvl="0" indent="-571500">
              <a:buFont typeface="+mj-lt"/>
              <a:buAutoNum type="romanUcPeriod" startAt="2"/>
            </a:pPr>
            <a:endParaRPr lang="en-US" dirty="0" smtClean="0"/>
          </a:p>
          <a:p>
            <a:pPr marL="0" lvl="0" indent="0">
              <a:buNone/>
            </a:pPr>
            <a:endParaRPr lang="en-US" dirty="0" smtClean="0"/>
          </a:p>
          <a:p>
            <a:endParaRPr lang="en-US" dirty="0"/>
          </a:p>
        </p:txBody>
      </p:sp>
    </p:spTree>
    <p:extLst>
      <p:ext uri="{BB962C8B-B14F-4D97-AF65-F5344CB8AC3E}">
        <p14:creationId xmlns:p14="http://schemas.microsoft.com/office/powerpoint/2010/main" val="209573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chemeClr val="bg2">
                    <a:lumMod val="75000"/>
                  </a:schemeClr>
                </a:solidFill>
              </a:rPr>
              <a:t>Principles of engagement</a:t>
            </a:r>
          </a:p>
          <a:p>
            <a:pPr marL="514350" indent="-514350">
              <a:buFont typeface="+mj-lt"/>
              <a:buAutoNum type="arabicPeriod"/>
            </a:pPr>
            <a:r>
              <a:rPr lang="en-US" dirty="0" smtClean="0">
                <a:solidFill>
                  <a:schemeClr val="bg2">
                    <a:lumMod val="75000"/>
                  </a:schemeClr>
                </a:solidFill>
              </a:rPr>
              <a:t>Method - Design Thinking</a:t>
            </a:r>
          </a:p>
          <a:p>
            <a:pPr marL="514350" indent="-514350">
              <a:buFont typeface="+mj-lt"/>
              <a:buAutoNum type="arabicPeriod"/>
            </a:pPr>
            <a:r>
              <a:rPr lang="en-US" dirty="0" smtClean="0">
                <a:solidFill>
                  <a:schemeClr val="bg2">
                    <a:lumMod val="75000"/>
                  </a:schemeClr>
                </a:solidFill>
              </a:rPr>
              <a:t>Empathize &amp; Define</a:t>
            </a:r>
            <a:endParaRPr lang="en-US" dirty="0">
              <a:solidFill>
                <a:schemeClr val="bg2">
                  <a:lumMod val="75000"/>
                </a:schemeClr>
              </a:solidFill>
            </a:endParaRPr>
          </a:p>
          <a:p>
            <a:pPr marL="514350" indent="-514350">
              <a:buFont typeface="+mj-lt"/>
              <a:buAutoNum type="arabicPeriod"/>
            </a:pPr>
            <a:r>
              <a:rPr lang="en-US" b="1" dirty="0" smtClean="0">
                <a:solidFill>
                  <a:srgbClr val="FF9933"/>
                </a:solidFill>
              </a:rPr>
              <a:t>Current “widget” and search bar</a:t>
            </a:r>
          </a:p>
          <a:p>
            <a:pPr marL="514350" indent="-514350">
              <a:buFont typeface="+mj-lt"/>
              <a:buAutoNum type="arabicPeriod"/>
            </a:pPr>
            <a:r>
              <a:rPr lang="en-US" dirty="0" smtClean="0">
                <a:solidFill>
                  <a:schemeClr val="bg2">
                    <a:lumMod val="75000"/>
                  </a:schemeClr>
                </a:solidFill>
              </a:rPr>
              <a:t>Evaluate and determine next steps</a:t>
            </a:r>
          </a:p>
        </p:txBody>
      </p:sp>
    </p:spTree>
    <p:extLst>
      <p:ext uri="{BB962C8B-B14F-4D97-AF65-F5344CB8AC3E}">
        <p14:creationId xmlns:p14="http://schemas.microsoft.com/office/powerpoint/2010/main" val="2443001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Current “widget” and search bar</a:t>
            </a:r>
            <a:endParaRPr lang="en-US" dirty="0"/>
          </a:p>
        </p:txBody>
      </p:sp>
      <p:sp>
        <p:nvSpPr>
          <p:cNvPr id="3" name="Content Placeholder 2"/>
          <p:cNvSpPr>
            <a:spLocks noGrp="1"/>
          </p:cNvSpPr>
          <p:nvPr>
            <p:ph idx="1"/>
          </p:nvPr>
        </p:nvSpPr>
        <p:spPr>
          <a:xfrm>
            <a:off x="838200" y="1825625"/>
            <a:ext cx="7210245" cy="4351338"/>
          </a:xfrm>
        </p:spPr>
        <p:txBody>
          <a:bodyPr>
            <a:normAutofit/>
          </a:bodyPr>
          <a:lstStyle/>
          <a:p>
            <a:pPr marL="571500" lvl="0" indent="-571500">
              <a:buFont typeface="+mj-lt"/>
              <a:buAutoNum type="romanUcPeriod"/>
            </a:pPr>
            <a:r>
              <a:rPr lang="en-US" sz="2400" dirty="0" smtClean="0"/>
              <a:t>What were </a:t>
            </a:r>
            <a:r>
              <a:rPr lang="en-US" sz="2400" dirty="0"/>
              <a:t>the original underpinnings? Do they still hold up</a:t>
            </a:r>
            <a:r>
              <a:rPr lang="en-US" sz="2400" dirty="0" smtClean="0"/>
              <a:t>?</a:t>
            </a:r>
            <a:r>
              <a:rPr lang="en-US" sz="2400" b="1" dirty="0" smtClean="0"/>
              <a:t/>
            </a:r>
            <a:br>
              <a:rPr lang="en-US" sz="2400" b="1" dirty="0" smtClean="0"/>
            </a:br>
            <a:r>
              <a:rPr lang="en-US" sz="2400" b="1" dirty="0" smtClean="0"/>
              <a:t/>
            </a:r>
            <a:br>
              <a:rPr lang="en-US" sz="2400" b="1" dirty="0" smtClean="0"/>
            </a:br>
            <a:r>
              <a:rPr lang="en-US" sz="2400" dirty="0" smtClean="0">
                <a:solidFill>
                  <a:srgbClr val="FF9933"/>
                </a:solidFill>
              </a:rPr>
              <a:t>[BRAINSTORM]</a:t>
            </a:r>
            <a:r>
              <a:rPr lang="en-US" sz="2400" dirty="0" smtClean="0"/>
              <a:t/>
            </a:r>
            <a:br>
              <a:rPr lang="en-US" sz="2400" dirty="0" smtClean="0"/>
            </a:br>
            <a:endParaRPr lang="en-US" sz="2400" dirty="0"/>
          </a:p>
          <a:p>
            <a:pPr marL="571500" indent="-571500">
              <a:buFont typeface="+mj-lt"/>
              <a:buAutoNum type="romanUcPeriod"/>
            </a:pPr>
            <a:r>
              <a:rPr lang="en-US" sz="2400" dirty="0" smtClean="0"/>
              <a:t>After </a:t>
            </a:r>
            <a:r>
              <a:rPr lang="en-US" sz="2400" dirty="0"/>
              <a:t>four years, what works and what doesn’t? </a:t>
            </a:r>
            <a:r>
              <a:rPr lang="en-US" sz="2400" dirty="0" smtClean="0"/>
              <a:t>(Distilled likes/dislikes </a:t>
            </a:r>
            <a:r>
              <a:rPr lang="en-US" sz="2400" dirty="0"/>
              <a:t>feedback – plus anything anyone wants to </a:t>
            </a:r>
            <a:r>
              <a:rPr lang="en-US" sz="2400" dirty="0" smtClean="0"/>
              <a:t>add...)</a:t>
            </a:r>
            <a:br>
              <a:rPr lang="en-US" sz="2400" dirty="0" smtClean="0"/>
            </a:br>
            <a:r>
              <a:rPr lang="en-US" sz="2400" dirty="0" smtClean="0"/>
              <a:t/>
            </a:r>
            <a:br>
              <a:rPr lang="en-US" sz="2400" dirty="0" smtClean="0"/>
            </a:br>
            <a:r>
              <a:rPr lang="en-US" sz="2400" dirty="0" smtClean="0">
                <a:solidFill>
                  <a:srgbClr val="FF9933"/>
                </a:solidFill>
              </a:rPr>
              <a:t>[BRAINSTORM]</a:t>
            </a:r>
          </a:p>
          <a:p>
            <a:pPr marL="571500" lvl="0" indent="-571500">
              <a:buFont typeface="+mj-lt"/>
              <a:buAutoNum type="romanUcPeriod"/>
            </a:pPr>
            <a:endParaRPr lang="en-US" sz="2400" dirty="0" smtClean="0"/>
          </a:p>
          <a:p>
            <a:pPr marL="0" lvl="0" indent="0">
              <a:buNone/>
            </a:pPr>
            <a:endParaRPr lang="en-US" sz="2400" dirty="0"/>
          </a:p>
          <a:p>
            <a:endParaRPr lang="en-US" sz="2400" dirty="0"/>
          </a:p>
        </p:txBody>
      </p:sp>
      <p:pic>
        <p:nvPicPr>
          <p:cNvPr id="1026" name="Picture 2" descr="Don't throw out the baby with the bathwat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4352" y="2797501"/>
            <a:ext cx="2962275" cy="24765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704352" y="2002402"/>
            <a:ext cx="2885868" cy="923330"/>
          </a:xfrm>
          <a:prstGeom prst="rect">
            <a:avLst/>
          </a:prstGeom>
        </p:spPr>
        <p:txBody>
          <a:bodyPr wrap="square">
            <a:spAutoFit/>
          </a:bodyPr>
          <a:lstStyle/>
          <a:p>
            <a:r>
              <a:rPr lang="en-US" i="1" dirty="0" smtClean="0">
                <a:solidFill>
                  <a:srgbClr val="840E73"/>
                </a:solidFill>
              </a:rPr>
              <a:t>Don’t </a:t>
            </a:r>
            <a:r>
              <a:rPr lang="en-US" i="1" dirty="0">
                <a:solidFill>
                  <a:srgbClr val="840E73"/>
                </a:solidFill>
              </a:rPr>
              <a:t>throw the baby out with the bathwater</a:t>
            </a:r>
            <a:r>
              <a:rPr lang="en-US" i="1" dirty="0" smtClean="0">
                <a:solidFill>
                  <a:srgbClr val="840E73"/>
                </a:solidFill>
              </a:rPr>
              <a:t>.</a:t>
            </a:r>
            <a:r>
              <a:rPr lang="en-US" dirty="0"/>
              <a:t/>
            </a:r>
            <a:br>
              <a:rPr lang="en-US" dirty="0"/>
            </a:br>
            <a:endParaRPr lang="en-US" dirty="0"/>
          </a:p>
        </p:txBody>
      </p:sp>
    </p:spTree>
    <p:extLst>
      <p:ext uri="{BB962C8B-B14F-4D97-AF65-F5344CB8AC3E}">
        <p14:creationId xmlns:p14="http://schemas.microsoft.com/office/powerpoint/2010/main" val="4058667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chemeClr val="bg2">
                    <a:lumMod val="75000"/>
                  </a:schemeClr>
                </a:solidFill>
              </a:rPr>
              <a:t>Principles of engagement</a:t>
            </a:r>
          </a:p>
          <a:p>
            <a:pPr marL="514350" indent="-514350">
              <a:buFont typeface="+mj-lt"/>
              <a:buAutoNum type="arabicPeriod"/>
            </a:pPr>
            <a:r>
              <a:rPr lang="en-US" dirty="0" smtClean="0">
                <a:solidFill>
                  <a:schemeClr val="bg2">
                    <a:lumMod val="75000"/>
                  </a:schemeClr>
                </a:solidFill>
              </a:rPr>
              <a:t>Method - Design Thinking</a:t>
            </a:r>
          </a:p>
          <a:p>
            <a:pPr marL="514350" indent="-514350">
              <a:buFont typeface="+mj-lt"/>
              <a:buAutoNum type="arabicPeriod"/>
            </a:pPr>
            <a:r>
              <a:rPr lang="en-US" dirty="0" smtClean="0">
                <a:solidFill>
                  <a:schemeClr val="bg2">
                    <a:lumMod val="75000"/>
                  </a:schemeClr>
                </a:solidFill>
              </a:rPr>
              <a:t>Current “widget” and search bar</a:t>
            </a:r>
          </a:p>
          <a:p>
            <a:pPr marL="514350" indent="-514350">
              <a:buFont typeface="+mj-lt"/>
              <a:buAutoNum type="arabicPeriod"/>
            </a:pPr>
            <a:r>
              <a:rPr lang="en-US" dirty="0" smtClean="0">
                <a:solidFill>
                  <a:schemeClr val="bg2">
                    <a:lumMod val="75000"/>
                  </a:schemeClr>
                </a:solidFill>
              </a:rPr>
              <a:t>Empathize &amp; Define</a:t>
            </a:r>
          </a:p>
          <a:p>
            <a:pPr marL="514350" indent="-514350">
              <a:buFont typeface="+mj-lt"/>
              <a:buAutoNum type="arabicPeriod"/>
            </a:pPr>
            <a:r>
              <a:rPr lang="en-US" b="1" dirty="0" smtClean="0">
                <a:solidFill>
                  <a:srgbClr val="FF9933"/>
                </a:solidFill>
              </a:rPr>
              <a:t>Evaluate and determine next steps</a:t>
            </a:r>
          </a:p>
        </p:txBody>
      </p:sp>
    </p:spTree>
    <p:extLst>
      <p:ext uri="{BB962C8B-B14F-4D97-AF65-F5344CB8AC3E}">
        <p14:creationId xmlns:p14="http://schemas.microsoft.com/office/powerpoint/2010/main" val="115450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Principles of engagement</a:t>
            </a:r>
          </a:p>
          <a:p>
            <a:pPr marL="514350" indent="-514350">
              <a:buFont typeface="+mj-lt"/>
              <a:buAutoNum type="arabicPeriod"/>
            </a:pPr>
            <a:r>
              <a:rPr lang="en-US" dirty="0" smtClean="0"/>
              <a:t>Method - Design Thinking</a:t>
            </a:r>
          </a:p>
          <a:p>
            <a:pPr marL="514350" indent="-514350">
              <a:buFont typeface="+mj-lt"/>
              <a:buAutoNum type="arabicPeriod"/>
            </a:pPr>
            <a:r>
              <a:rPr lang="en-US" dirty="0" smtClean="0"/>
              <a:t>Empathize &amp; Define</a:t>
            </a:r>
            <a:endParaRPr lang="en-US" dirty="0"/>
          </a:p>
          <a:p>
            <a:pPr marL="514350" indent="-514350">
              <a:buFont typeface="+mj-lt"/>
              <a:buAutoNum type="arabicPeriod"/>
            </a:pPr>
            <a:r>
              <a:rPr lang="en-US" dirty="0" smtClean="0"/>
              <a:t>Current “widget” and search bar</a:t>
            </a:r>
          </a:p>
          <a:p>
            <a:pPr marL="514350" indent="-514350">
              <a:buFont typeface="+mj-lt"/>
              <a:buAutoNum type="arabicPeriod"/>
            </a:pPr>
            <a:r>
              <a:rPr lang="en-US" dirty="0" smtClean="0"/>
              <a:t>Evaluate and determine next steps</a:t>
            </a:r>
          </a:p>
          <a:p>
            <a:endParaRPr lang="en-US" dirty="0"/>
          </a:p>
        </p:txBody>
      </p:sp>
    </p:spTree>
    <p:extLst>
      <p:ext uri="{BB962C8B-B14F-4D97-AF65-F5344CB8AC3E}">
        <p14:creationId xmlns:p14="http://schemas.microsoft.com/office/powerpoint/2010/main" val="6017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Evaluate and determine next steps</a:t>
            </a:r>
            <a:endParaRPr lang="en-US"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b="1" dirty="0" smtClean="0"/>
              <a:t>Evaluate what we’ve said</a:t>
            </a:r>
          </a:p>
          <a:p>
            <a:r>
              <a:rPr lang="en-US" dirty="0" smtClean="0"/>
              <a:t>What conclusions can we draw?</a:t>
            </a:r>
          </a:p>
          <a:p>
            <a:r>
              <a:rPr lang="en-US" dirty="0" smtClean="0"/>
              <a:t>What are the gaps? </a:t>
            </a:r>
          </a:p>
          <a:p>
            <a:pPr lvl="0"/>
            <a:r>
              <a:rPr lang="en-US" dirty="0"/>
              <a:t>Do the </a:t>
            </a:r>
            <a:r>
              <a:rPr lang="en-US" dirty="0" smtClean="0"/>
              <a:t>preceding brainstorming exercises suggest </a:t>
            </a:r>
            <a:r>
              <a:rPr lang="en-US" dirty="0"/>
              <a:t>a scope and timeline for a Product Finding </a:t>
            </a:r>
            <a:r>
              <a:rPr lang="en-US" dirty="0" smtClean="0"/>
              <a:t>project or projects…</a:t>
            </a:r>
            <a:endParaRPr lang="en-US" dirty="0"/>
          </a:p>
          <a:p>
            <a:pPr lvl="1"/>
            <a:r>
              <a:rPr lang="en-US" dirty="0"/>
              <a:t>Changes on the increment?</a:t>
            </a:r>
          </a:p>
          <a:p>
            <a:pPr lvl="1"/>
            <a:r>
              <a:rPr lang="en-US" dirty="0"/>
              <a:t>Major overhaul – think outside the widget?</a:t>
            </a:r>
          </a:p>
          <a:p>
            <a:pPr lvl="1"/>
            <a:r>
              <a:rPr lang="en-US" dirty="0"/>
              <a:t>Both of the </a:t>
            </a:r>
            <a:r>
              <a:rPr lang="en-US" dirty="0" smtClean="0"/>
              <a:t>above, in parallel? </a:t>
            </a:r>
            <a:endParaRPr lang="en-US" dirty="0"/>
          </a:p>
          <a:p>
            <a:pPr lvl="1"/>
            <a:r>
              <a:rPr lang="en-US" dirty="0"/>
              <a:t>Do we need to do further due diligence to answer </a:t>
            </a:r>
            <a:r>
              <a:rPr lang="en-US" dirty="0" smtClean="0"/>
              <a:t>this question?</a:t>
            </a:r>
            <a:endParaRPr lang="en-US" dirty="0"/>
          </a:p>
          <a:p>
            <a:endParaRPr lang="en-US" dirty="0"/>
          </a:p>
        </p:txBody>
      </p:sp>
      <p:pic>
        <p:nvPicPr>
          <p:cNvPr id="6" name="Content Placeholder 5"/>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668" r="2722"/>
          <a:stretch/>
        </p:blipFill>
        <p:spPr>
          <a:xfrm>
            <a:off x="6182436" y="1825625"/>
            <a:ext cx="4954137" cy="3497580"/>
          </a:xfrm>
        </p:spPr>
      </p:pic>
    </p:spTree>
    <p:extLst>
      <p:ext uri="{BB962C8B-B14F-4D97-AF65-F5344CB8AC3E}">
        <p14:creationId xmlns:p14="http://schemas.microsoft.com/office/powerpoint/2010/main" val="2636805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Evaluate and determine next steps</a:t>
            </a:r>
            <a:endParaRPr lang="en-US" dirty="0"/>
          </a:p>
        </p:txBody>
      </p:sp>
      <p:sp>
        <p:nvSpPr>
          <p:cNvPr id="3" name="Content Placeholder 2"/>
          <p:cNvSpPr>
            <a:spLocks noGrp="1"/>
          </p:cNvSpPr>
          <p:nvPr>
            <p:ph sz="half" idx="1"/>
          </p:nvPr>
        </p:nvSpPr>
        <p:spPr/>
        <p:txBody>
          <a:bodyPr>
            <a:noAutofit/>
          </a:bodyPr>
          <a:lstStyle/>
          <a:p>
            <a:pPr marL="0" indent="0">
              <a:buNone/>
            </a:pPr>
            <a:r>
              <a:rPr lang="en-US" sz="2400" b="1" dirty="0" smtClean="0"/>
              <a:t>Next steps</a:t>
            </a:r>
          </a:p>
          <a:p>
            <a:r>
              <a:rPr lang="en-US" sz="2400" dirty="0" smtClean="0"/>
              <a:t>Distill brainstorming notes further?</a:t>
            </a:r>
          </a:p>
          <a:p>
            <a:r>
              <a:rPr lang="en-US" sz="2400" dirty="0" smtClean="0"/>
              <a:t>More due diligence on context of use/requirements? </a:t>
            </a:r>
          </a:p>
          <a:p>
            <a:pPr lvl="1"/>
            <a:r>
              <a:rPr lang="en-US" sz="2000" i="1" dirty="0" smtClean="0"/>
              <a:t>Susan and Jeff to visit customers</a:t>
            </a:r>
          </a:p>
          <a:p>
            <a:pPr lvl="1"/>
            <a:r>
              <a:rPr lang="en-US" sz="2000" i="1" dirty="0" smtClean="0"/>
              <a:t>Usage metrics on current search strategies</a:t>
            </a:r>
          </a:p>
          <a:p>
            <a:pPr lvl="1"/>
            <a:r>
              <a:rPr lang="en-US" sz="2000" i="1" dirty="0" smtClean="0"/>
              <a:t>Refine personas</a:t>
            </a:r>
          </a:p>
          <a:p>
            <a:r>
              <a:rPr lang="en-US" sz="2400" dirty="0" smtClean="0"/>
              <a:t>In parallel, are there some things we can ideate/prototype now?</a:t>
            </a:r>
          </a:p>
          <a:p>
            <a:r>
              <a:rPr lang="en-US" sz="2400" dirty="0" smtClean="0"/>
              <a:t>What else needs to happen, based on evaluating what we’ve said?</a:t>
            </a:r>
          </a:p>
          <a:p>
            <a:pPr marL="0" indent="0">
              <a:buNone/>
            </a:pPr>
            <a:endParaRPr lang="en-US" sz="2400" dirty="0" smtClean="0"/>
          </a:p>
        </p:txBody>
      </p:sp>
      <p:pic>
        <p:nvPicPr>
          <p:cNvPr id="6" name="Picture 5"/>
          <p:cNvPicPr>
            <a:picLocks noChangeAspect="1"/>
          </p:cNvPicPr>
          <p:nvPr/>
        </p:nvPicPr>
        <p:blipFill>
          <a:blip r:embed="rId2"/>
          <a:stretch>
            <a:fillRect/>
          </a:stretch>
        </p:blipFill>
        <p:spPr>
          <a:xfrm>
            <a:off x="6424373" y="1560374"/>
            <a:ext cx="4847683" cy="4906933"/>
          </a:xfrm>
          <a:prstGeom prst="rect">
            <a:avLst/>
          </a:prstGeom>
        </p:spPr>
      </p:pic>
      <p:sp>
        <p:nvSpPr>
          <p:cNvPr id="9" name="TextBox 8"/>
          <p:cNvSpPr txBox="1"/>
          <p:nvPr/>
        </p:nvSpPr>
        <p:spPr>
          <a:xfrm>
            <a:off x="10515600" y="1825625"/>
            <a:ext cx="1454727" cy="369332"/>
          </a:xfrm>
          <a:prstGeom prst="rect">
            <a:avLst/>
          </a:prstGeom>
          <a:noFill/>
        </p:spPr>
        <p:txBody>
          <a:bodyPr wrap="square" rtlCol="0">
            <a:spAutoFit/>
          </a:bodyPr>
          <a:lstStyle/>
          <a:p>
            <a:r>
              <a:rPr lang="en-US" b="1" dirty="0" smtClean="0">
                <a:solidFill>
                  <a:srgbClr val="FF0000"/>
                </a:solidFill>
              </a:rPr>
              <a:t>More work?</a:t>
            </a:r>
            <a:endParaRPr lang="en-US" b="1" dirty="0">
              <a:solidFill>
                <a:srgbClr val="FF0000"/>
              </a:solidFill>
            </a:endParaRPr>
          </a:p>
        </p:txBody>
      </p:sp>
      <p:sp>
        <p:nvSpPr>
          <p:cNvPr id="11" name="TextBox 10"/>
          <p:cNvSpPr txBox="1"/>
          <p:nvPr/>
        </p:nvSpPr>
        <p:spPr>
          <a:xfrm>
            <a:off x="6910648" y="6282641"/>
            <a:ext cx="1454727" cy="369332"/>
          </a:xfrm>
          <a:prstGeom prst="rect">
            <a:avLst/>
          </a:prstGeom>
          <a:noFill/>
        </p:spPr>
        <p:txBody>
          <a:bodyPr wrap="square" rtlCol="0">
            <a:spAutoFit/>
          </a:bodyPr>
          <a:lstStyle/>
          <a:p>
            <a:r>
              <a:rPr lang="en-US" b="1" dirty="0" smtClean="0">
                <a:solidFill>
                  <a:srgbClr val="FF0000"/>
                </a:solidFill>
              </a:rPr>
              <a:t>Start now?</a:t>
            </a:r>
            <a:endParaRPr lang="en-US" b="1" dirty="0">
              <a:solidFill>
                <a:srgbClr val="FF0000"/>
              </a:solidFill>
            </a:endParaRPr>
          </a:p>
        </p:txBody>
      </p:sp>
      <p:sp>
        <p:nvSpPr>
          <p:cNvPr id="12" name="Rectangle 11"/>
          <p:cNvSpPr/>
          <p:nvPr/>
        </p:nvSpPr>
        <p:spPr>
          <a:xfrm>
            <a:off x="8848214" y="1560374"/>
            <a:ext cx="3038986" cy="34272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754449" y="4713316"/>
            <a:ext cx="4293166" cy="207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671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5. </a:t>
            </a:r>
            <a:r>
              <a:rPr lang="en-US" dirty="0"/>
              <a:t>Next steps, ideation and prototyping</a:t>
            </a:r>
          </a:p>
        </p:txBody>
      </p:sp>
      <p:pic>
        <p:nvPicPr>
          <p:cNvPr id="1028" name="Picture 4" descr="https://wonderopolis.org/wp-content/uploads/2017/08/Dromedary_dreamstime_l_12100944.jpg"/>
          <p:cNvPicPr>
            <a:picLocks noChangeAspect="1" noChangeArrowheads="1"/>
          </p:cNvPicPr>
          <p:nvPr/>
        </p:nvPicPr>
        <p:blipFill rotWithShape="1">
          <a:blip r:embed="rId2">
            <a:extLst>
              <a:ext uri="{28A0092B-C50C-407E-A947-70E740481C1C}">
                <a14:useLocalDpi xmlns:a14="http://schemas.microsoft.com/office/drawing/2010/main" val="0"/>
              </a:ext>
            </a:extLst>
          </a:blip>
          <a:srcRect b="4174"/>
          <a:stretch/>
        </p:blipFill>
        <p:spPr bwMode="auto">
          <a:xfrm>
            <a:off x="4375012" y="1690688"/>
            <a:ext cx="6978788" cy="44583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74929" y="2210937"/>
            <a:ext cx="4634552" cy="707886"/>
          </a:xfrm>
          <a:prstGeom prst="rect">
            <a:avLst/>
          </a:prstGeom>
          <a:noFill/>
        </p:spPr>
        <p:txBody>
          <a:bodyPr wrap="square" rtlCol="0">
            <a:spAutoFit/>
          </a:bodyPr>
          <a:lstStyle/>
          <a:p>
            <a:r>
              <a:rPr lang="en-US" sz="4000" dirty="0" smtClean="0"/>
              <a:t>What’s this? </a:t>
            </a:r>
            <a:endParaRPr lang="en-US" sz="4000" dirty="0"/>
          </a:p>
        </p:txBody>
      </p:sp>
    </p:spTree>
    <p:extLst>
      <p:ext uri="{BB962C8B-B14F-4D97-AF65-F5344CB8AC3E}">
        <p14:creationId xmlns:p14="http://schemas.microsoft.com/office/powerpoint/2010/main" val="1363933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Next steps, </a:t>
            </a:r>
            <a:r>
              <a:rPr lang="en-US" dirty="0"/>
              <a:t>i</a:t>
            </a:r>
            <a:r>
              <a:rPr lang="en-US" dirty="0" smtClean="0"/>
              <a:t>deation and prototyping</a:t>
            </a:r>
            <a:endParaRPr lang="en-US" dirty="0"/>
          </a:p>
        </p:txBody>
      </p:sp>
      <p:sp>
        <p:nvSpPr>
          <p:cNvPr id="9" name="Content Placeholder 8"/>
          <p:cNvSpPr>
            <a:spLocks noGrp="1"/>
          </p:cNvSpPr>
          <p:nvPr>
            <p:ph idx="1"/>
          </p:nvPr>
        </p:nvSpPr>
        <p:spPr/>
        <p:txBody>
          <a:bodyPr>
            <a:normAutofit/>
          </a:bodyPr>
          <a:lstStyle/>
          <a:p>
            <a:r>
              <a:rPr lang="en-US" sz="3600" dirty="0" smtClean="0"/>
              <a:t>Jeff and Susan to lead </a:t>
            </a:r>
          </a:p>
          <a:p>
            <a:r>
              <a:rPr lang="en-US" sz="3600" dirty="0" smtClean="0"/>
              <a:t>Small group sessions, held frequently</a:t>
            </a:r>
          </a:p>
          <a:p>
            <a:r>
              <a:rPr lang="en-US" sz="3600" dirty="0" smtClean="0"/>
              <a:t>Reconvene with larger group regularly and calibrate.</a:t>
            </a:r>
          </a:p>
          <a:p>
            <a:r>
              <a:rPr lang="en-US" sz="3600" dirty="0" smtClean="0"/>
              <a:t>Follow the P-Rules…</a:t>
            </a:r>
            <a:endParaRPr lang="en-US" sz="3600" dirty="0"/>
          </a:p>
        </p:txBody>
      </p:sp>
    </p:spTree>
    <p:extLst>
      <p:ext uri="{BB962C8B-B14F-4D97-AF65-F5344CB8AC3E}">
        <p14:creationId xmlns:p14="http://schemas.microsoft.com/office/powerpoint/2010/main" val="2122380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P-Rules</a:t>
            </a:r>
            <a:br>
              <a:rPr lang="en-US" dirty="0" smtClean="0"/>
            </a:br>
            <a:r>
              <a:rPr lang="en-US" sz="1800" dirty="0" smtClean="0"/>
              <a:t>Source: </a:t>
            </a:r>
            <a:r>
              <a:rPr lang="en-US" sz="1800" dirty="0" smtClean="0">
                <a:hlinkClick r:id="rId2"/>
              </a:rPr>
              <a:t>Andrew Bosworth</a:t>
            </a:r>
            <a:r>
              <a:rPr lang="en-US" sz="1800" dirty="0" smtClean="0"/>
              <a:t>, VP at Facebook</a:t>
            </a:r>
            <a:endParaRPr lang="en-US" sz="2800" dirty="0"/>
          </a:p>
        </p:txBody>
      </p:sp>
      <p:sp>
        <p:nvSpPr>
          <p:cNvPr id="3" name="Content Placeholder 2"/>
          <p:cNvSpPr>
            <a:spLocks noGrp="1"/>
          </p:cNvSpPr>
          <p:nvPr>
            <p:ph idx="1"/>
          </p:nvPr>
        </p:nvSpPr>
        <p:spPr/>
        <p:txBody>
          <a:bodyPr>
            <a:normAutofit fontScale="70000" lnSpcReduction="20000"/>
          </a:bodyPr>
          <a:lstStyle/>
          <a:p>
            <a:pPr marL="514350" indent="-514350" fontAlgn="base">
              <a:buFont typeface="+mj-lt"/>
              <a:buAutoNum type="arabicPeriod"/>
            </a:pPr>
            <a:r>
              <a:rPr lang="en-US" b="1" dirty="0"/>
              <a:t>No Piling On</a:t>
            </a:r>
            <a:r>
              <a:rPr lang="en-US" dirty="0"/>
              <a:t>. </a:t>
            </a:r>
            <a:r>
              <a:rPr lang="en-US" dirty="0" smtClean="0"/>
              <a:t/>
            </a:r>
            <a:br>
              <a:rPr lang="en-US" dirty="0" smtClean="0"/>
            </a:br>
            <a:r>
              <a:rPr lang="en-US" dirty="0" smtClean="0"/>
              <a:t>When </a:t>
            </a:r>
            <a:r>
              <a:rPr lang="en-US" dirty="0"/>
              <a:t>one person finds a weakness in an argument, others often feel the need to form a chorus around it. But there's almost no value beyond the initial observation and pursuing it further only makes the presenter defensive. </a:t>
            </a:r>
            <a:endParaRPr lang="en-US" dirty="0" smtClean="0"/>
          </a:p>
          <a:p>
            <a:pPr marL="514350" indent="-514350" fontAlgn="base">
              <a:buFont typeface="+mj-lt"/>
              <a:buAutoNum type="arabicPeriod"/>
            </a:pPr>
            <a:r>
              <a:rPr lang="en-US" b="1" dirty="0" smtClean="0"/>
              <a:t>No </a:t>
            </a:r>
            <a:r>
              <a:rPr lang="en-US" b="1" dirty="0"/>
              <a:t>Pedantry. </a:t>
            </a:r>
            <a:r>
              <a:rPr lang="en-US" b="1" dirty="0" smtClean="0"/>
              <a:t/>
            </a:r>
            <a:br>
              <a:rPr lang="en-US" b="1" dirty="0" smtClean="0"/>
            </a:br>
            <a:r>
              <a:rPr lang="en-US" dirty="0" smtClean="0"/>
              <a:t>It's </a:t>
            </a:r>
            <a:r>
              <a:rPr lang="en-US" dirty="0"/>
              <a:t>best to ignore small mistakes </a:t>
            </a:r>
            <a:r>
              <a:rPr lang="en-US" dirty="0" smtClean="0"/>
              <a:t>like typos or misspoken words unless </a:t>
            </a:r>
            <a:r>
              <a:rPr lang="en-US" dirty="0"/>
              <a:t>you think people might be genuinely confused. Calling them out interrupts the pace and gives the impression you're hunting for mistakes rather than ways to help</a:t>
            </a:r>
            <a:r>
              <a:rPr lang="en-US" dirty="0" smtClean="0"/>
              <a:t>.</a:t>
            </a:r>
          </a:p>
          <a:p>
            <a:pPr marL="514350" indent="-514350" fontAlgn="base">
              <a:buFont typeface="+mj-lt"/>
              <a:buAutoNum type="arabicPeriod"/>
            </a:pPr>
            <a:r>
              <a:rPr lang="en-US" b="1" dirty="0" smtClean="0"/>
              <a:t>No </a:t>
            </a:r>
            <a:r>
              <a:rPr lang="en-US" b="1" dirty="0"/>
              <a:t>Pontification</a:t>
            </a:r>
            <a:r>
              <a:rPr lang="en-US" dirty="0"/>
              <a:t>. </a:t>
            </a:r>
            <a:r>
              <a:rPr lang="en-US" dirty="0" smtClean="0"/>
              <a:t/>
            </a:r>
            <a:br>
              <a:rPr lang="en-US" dirty="0" smtClean="0"/>
            </a:br>
            <a:r>
              <a:rPr lang="en-US" dirty="0" smtClean="0"/>
              <a:t>People sometimes explore </a:t>
            </a:r>
            <a:r>
              <a:rPr lang="en-US" dirty="0"/>
              <a:t>some tangential topic to satisfy their own intellectual curiosity. This wastes time and gives the impression of self-importance. </a:t>
            </a:r>
            <a:r>
              <a:rPr lang="en-US" dirty="0" smtClean="0"/>
              <a:t>During </a:t>
            </a:r>
            <a:r>
              <a:rPr lang="en-US" dirty="0"/>
              <a:t>meetings, stay focused on the matter at hand.</a:t>
            </a:r>
          </a:p>
          <a:p>
            <a:pPr marL="514350" indent="-514350" fontAlgn="base">
              <a:buFont typeface="+mj-lt"/>
              <a:buAutoNum type="arabicPeriod"/>
            </a:pPr>
            <a:r>
              <a:rPr lang="en-US" b="1" dirty="0"/>
              <a:t>No Prescription. </a:t>
            </a:r>
            <a:r>
              <a:rPr lang="en-US" dirty="0" smtClean="0"/>
              <a:t/>
            </a:r>
            <a:br>
              <a:rPr lang="en-US" dirty="0" smtClean="0"/>
            </a:br>
            <a:r>
              <a:rPr lang="en-US" dirty="0" smtClean="0"/>
              <a:t>The </a:t>
            </a:r>
            <a:r>
              <a:rPr lang="en-US" dirty="0"/>
              <a:t>most damaging mistake </a:t>
            </a:r>
            <a:r>
              <a:rPr lang="en-US" dirty="0" smtClean="0"/>
              <a:t>leaders can make </a:t>
            </a:r>
            <a:r>
              <a:rPr lang="en-US" dirty="0"/>
              <a:t>after they identify problems is to propose solutions. Giving teams that much direction limits their ability to find the best solution and feel in control. Instead, provide guidelines for what an acceptable solution might look like, and let the team fully own it.</a:t>
            </a:r>
          </a:p>
          <a:p>
            <a:endParaRPr lang="en-US" dirty="0"/>
          </a:p>
        </p:txBody>
      </p:sp>
    </p:spTree>
    <p:extLst>
      <p:ext uri="{BB962C8B-B14F-4D97-AF65-F5344CB8AC3E}">
        <p14:creationId xmlns:p14="http://schemas.microsoft.com/office/powerpoint/2010/main" val="1953201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P-Rules, continued</a:t>
            </a:r>
            <a:br>
              <a:rPr lang="en-US" dirty="0" smtClean="0"/>
            </a:br>
            <a:r>
              <a:rPr lang="en-US" sz="1800" dirty="0"/>
              <a:t>Source: </a:t>
            </a:r>
            <a:r>
              <a:rPr lang="en-US" sz="1800" dirty="0">
                <a:hlinkClick r:id="rId2"/>
              </a:rPr>
              <a:t>Andrew Bosworth</a:t>
            </a:r>
            <a:r>
              <a:rPr lang="en-US" sz="1800" dirty="0"/>
              <a:t>, VP at Facebook</a:t>
            </a:r>
          </a:p>
        </p:txBody>
      </p:sp>
      <p:sp>
        <p:nvSpPr>
          <p:cNvPr id="3" name="Content Placeholder 2"/>
          <p:cNvSpPr>
            <a:spLocks noGrp="1"/>
          </p:cNvSpPr>
          <p:nvPr>
            <p:ph idx="1"/>
          </p:nvPr>
        </p:nvSpPr>
        <p:spPr/>
        <p:txBody>
          <a:bodyPr>
            <a:normAutofit fontScale="77500" lnSpcReduction="20000"/>
          </a:bodyPr>
          <a:lstStyle/>
          <a:p>
            <a:pPr marL="514350" indent="-514350" fontAlgn="base">
              <a:buFont typeface="+mj-lt"/>
              <a:buAutoNum type="arabicPeriod" startAt="5"/>
            </a:pPr>
            <a:r>
              <a:rPr lang="en-US" b="1" dirty="0" smtClean="0"/>
              <a:t>No </a:t>
            </a:r>
            <a:r>
              <a:rPr lang="en-US" b="1" dirty="0"/>
              <a:t>Permission. </a:t>
            </a:r>
            <a:r>
              <a:rPr lang="en-US" b="1" dirty="0" smtClean="0"/>
              <a:t/>
            </a:r>
            <a:br>
              <a:rPr lang="en-US" b="1" dirty="0" smtClean="0"/>
            </a:br>
            <a:r>
              <a:rPr lang="en-US" dirty="0" smtClean="0"/>
              <a:t>When </a:t>
            </a:r>
            <a:r>
              <a:rPr lang="en-US" dirty="0"/>
              <a:t>teams ask for permission, they're subtly trying to move the responsibility to you. Don't let them. You can frame </a:t>
            </a:r>
            <a:r>
              <a:rPr lang="en-US" dirty="0" smtClean="0"/>
              <a:t>risk </a:t>
            </a:r>
            <a:r>
              <a:rPr lang="en-US" dirty="0"/>
              <a:t>and reward trade-offs, but </a:t>
            </a:r>
            <a:r>
              <a:rPr lang="en-US" dirty="0" smtClean="0"/>
              <a:t>the team has to </a:t>
            </a:r>
            <a:r>
              <a:rPr lang="en-US" dirty="0"/>
              <a:t>be responsible for the decision.</a:t>
            </a:r>
          </a:p>
          <a:p>
            <a:pPr marL="514350" indent="-514350" fontAlgn="base">
              <a:buFont typeface="+mj-lt"/>
              <a:buAutoNum type="arabicPeriod" startAt="5"/>
            </a:pPr>
            <a:r>
              <a:rPr lang="en-US" b="1" dirty="0"/>
              <a:t>No Pessimism. </a:t>
            </a:r>
            <a:r>
              <a:rPr lang="en-US" dirty="0" smtClean="0"/>
              <a:t/>
            </a:r>
            <a:br>
              <a:rPr lang="en-US" dirty="0" smtClean="0"/>
            </a:br>
            <a:r>
              <a:rPr lang="en-US" dirty="0" smtClean="0"/>
              <a:t>With </a:t>
            </a:r>
            <a:r>
              <a:rPr lang="en-US" dirty="0"/>
              <a:t>limited time, it's tempting to shut down what seem like </a:t>
            </a:r>
            <a:r>
              <a:rPr lang="en-US" dirty="0" smtClean="0"/>
              <a:t>bad </a:t>
            </a:r>
            <a:r>
              <a:rPr lang="en-US" dirty="0"/>
              <a:t>ideas. It's much more valuable to react with curiosity. If an idea is truly off the mark, it's an opportunity to identify and correct a deeper misunderstanding between you and the team, which will speed things up. Of course, it's equally likely that the mistake lies with you. This approach makes it possible for dialogue and a greater diversity of </a:t>
            </a:r>
            <a:r>
              <a:rPr lang="en-US" dirty="0" smtClean="0"/>
              <a:t>ideas.</a:t>
            </a:r>
            <a:endParaRPr lang="en-US" dirty="0"/>
          </a:p>
          <a:p>
            <a:pPr marL="514350" indent="-514350" fontAlgn="base">
              <a:buFont typeface="+mj-lt"/>
              <a:buAutoNum type="arabicPeriod" startAt="5"/>
            </a:pPr>
            <a:r>
              <a:rPr lang="en-US" b="1" dirty="0"/>
              <a:t>Let Presenters Present. </a:t>
            </a:r>
            <a:r>
              <a:rPr lang="en-US" b="1" dirty="0" smtClean="0"/>
              <a:t/>
            </a:r>
            <a:br>
              <a:rPr lang="en-US" b="1" dirty="0" smtClean="0"/>
            </a:br>
            <a:r>
              <a:rPr lang="en-US" dirty="0" smtClean="0"/>
              <a:t>People </a:t>
            </a:r>
            <a:r>
              <a:rPr lang="en-US" dirty="0"/>
              <a:t>go to a lot of effort to prepare content and it can be demoralizing to get derailed without being able to finish. Likewise, if presenters are asked a question, they need to be given the opportunity to fully respond before more questions are raised. Interruptions leave people feeling powerless. </a:t>
            </a:r>
          </a:p>
        </p:txBody>
      </p:sp>
    </p:spTree>
    <p:extLst>
      <p:ext uri="{BB962C8B-B14F-4D97-AF65-F5344CB8AC3E}">
        <p14:creationId xmlns:p14="http://schemas.microsoft.com/office/powerpoint/2010/main" val="1845235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UX– want to know more? </a:t>
            </a:r>
            <a:endParaRPr lang="en-US" dirty="0"/>
          </a:p>
        </p:txBody>
      </p:sp>
      <p:pic>
        <p:nvPicPr>
          <p:cNvPr id="6" name="Picture 5">
            <a:hlinkClick r:id="rId2"/>
          </p:cNvPr>
          <p:cNvPicPr>
            <a:picLocks noChangeAspect="1"/>
          </p:cNvPicPr>
          <p:nvPr/>
        </p:nvPicPr>
        <p:blipFill>
          <a:blip r:embed="rId3"/>
          <a:stretch>
            <a:fillRect/>
          </a:stretch>
        </p:blipFill>
        <p:spPr>
          <a:xfrm>
            <a:off x="685800" y="2583684"/>
            <a:ext cx="5084892" cy="2881672"/>
          </a:xfrm>
          <a:prstGeom prst="rect">
            <a:avLst/>
          </a:prstGeom>
        </p:spPr>
      </p:pic>
      <p:pic>
        <p:nvPicPr>
          <p:cNvPr id="1026" name="Picture 2" descr="Article icon">
            <a:hlinkClick r:id="rId4"/>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7543800" y="3122915"/>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hlinkClick r:id="rId4"/>
          </p:cNvPr>
          <p:cNvSpPr txBox="1"/>
          <p:nvPr/>
        </p:nvSpPr>
        <p:spPr>
          <a:xfrm>
            <a:off x="7728101" y="2389820"/>
            <a:ext cx="2069797" cy="630942"/>
          </a:xfrm>
          <a:prstGeom prst="rect">
            <a:avLst/>
          </a:prstGeom>
          <a:noFill/>
        </p:spPr>
        <p:txBody>
          <a:bodyPr wrap="none" rtlCol="0">
            <a:spAutoFit/>
          </a:bodyPr>
          <a:lstStyle/>
          <a:p>
            <a:pPr algn="ctr">
              <a:spcAft>
                <a:spcPts val="600"/>
              </a:spcAft>
            </a:pPr>
            <a:r>
              <a:rPr lang="en-US" u="sng" dirty="0" smtClean="0">
                <a:solidFill>
                  <a:srgbClr val="0000FF"/>
                </a:solidFill>
              </a:rPr>
              <a:t>Design Thinking 101</a:t>
            </a:r>
          </a:p>
          <a:p>
            <a:pPr algn="ctr"/>
            <a:r>
              <a:rPr lang="en-US" sz="1200" dirty="0" smtClean="0"/>
              <a:t>(article)</a:t>
            </a:r>
            <a:endParaRPr lang="en-US" sz="1200" dirty="0"/>
          </a:p>
        </p:txBody>
      </p:sp>
    </p:spTree>
    <p:extLst>
      <p:ext uri="{BB962C8B-B14F-4D97-AF65-F5344CB8AC3E}">
        <p14:creationId xmlns:p14="http://schemas.microsoft.com/office/powerpoint/2010/main" val="2241629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UX– want to know </a:t>
            </a:r>
            <a:r>
              <a:rPr lang="en-US" dirty="0" smtClean="0"/>
              <a:t>more? </a:t>
            </a:r>
            <a:endParaRPr lang="en-US" dirty="0"/>
          </a:p>
        </p:txBody>
      </p:sp>
      <p:sp>
        <p:nvSpPr>
          <p:cNvPr id="3" name="Content Placeholder 2"/>
          <p:cNvSpPr>
            <a:spLocks noGrp="1"/>
          </p:cNvSpPr>
          <p:nvPr>
            <p:ph type="body" idx="1"/>
          </p:nvPr>
        </p:nvSpPr>
        <p:spPr/>
        <p:txBody>
          <a:bodyPr>
            <a:normAutofit fontScale="92500" lnSpcReduction="10000"/>
          </a:bodyPr>
          <a:lstStyle/>
          <a:p>
            <a:pPr fontAlgn="base"/>
            <a:r>
              <a:rPr lang="en-US" sz="2800" dirty="0" smtClean="0"/>
              <a:t>User-Centered Design Process</a:t>
            </a:r>
          </a:p>
          <a:p>
            <a:pPr fontAlgn="base"/>
            <a:r>
              <a:rPr lang="en-US" sz="2200" dirty="0" smtClean="0"/>
              <a:t>Similar to Design Thinking</a:t>
            </a:r>
          </a:p>
        </p:txBody>
      </p:sp>
      <p:pic>
        <p:nvPicPr>
          <p:cNvPr id="2050" name="Picture 2" descr="User-Centered Design (UCD) Process: Begin: Identify Need 1: Specify Context of Use 2: Specify Requirements 3: Produce Design Solutions 4: Evaluate Designs System may be Satisfied or Iterative Process May Begin Agai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866106" y="2756694"/>
            <a:ext cx="3105150" cy="31813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4"/>
          </p:nvPr>
        </p:nvSpPr>
        <p:spPr/>
        <p:txBody>
          <a:bodyPr/>
          <a:lstStyle/>
          <a:p>
            <a:pPr lvl="1" fontAlgn="base"/>
            <a:r>
              <a:rPr lang="en-US" sz="1800" b="1" dirty="0"/>
              <a:t>Context of use</a:t>
            </a:r>
            <a:br>
              <a:rPr lang="en-US" sz="1800" b="1" dirty="0"/>
            </a:br>
            <a:r>
              <a:rPr lang="en-US" sz="1800" dirty="0"/>
              <a:t>Identify who will use the product, what they will use it for, and under what conditions.</a:t>
            </a:r>
          </a:p>
          <a:p>
            <a:pPr lvl="1" fontAlgn="base"/>
            <a:r>
              <a:rPr lang="en-US" sz="1800" b="1" dirty="0"/>
              <a:t>Requirements</a:t>
            </a:r>
            <a:br>
              <a:rPr lang="en-US" sz="1800" b="1" dirty="0"/>
            </a:br>
            <a:r>
              <a:rPr lang="en-US" sz="1800" dirty="0"/>
              <a:t>Identify business requirements or user goals that must be met for product to succeed.</a:t>
            </a:r>
          </a:p>
          <a:p>
            <a:pPr lvl="1" fontAlgn="base"/>
            <a:r>
              <a:rPr lang="en-US" sz="1800" b="1" dirty="0"/>
              <a:t>Design solutions</a:t>
            </a:r>
            <a:br>
              <a:rPr lang="en-US" sz="1800" b="1" dirty="0"/>
            </a:br>
            <a:r>
              <a:rPr lang="en-US" sz="1800" dirty="0"/>
              <a:t>May be done in stages, building from a rough concept to a complete design.</a:t>
            </a:r>
          </a:p>
          <a:p>
            <a:pPr lvl="1" fontAlgn="base"/>
            <a:r>
              <a:rPr lang="en-US" sz="1800" b="1" dirty="0"/>
              <a:t>Evaluate designs</a:t>
            </a:r>
            <a:br>
              <a:rPr lang="en-US" sz="1800" b="1" dirty="0"/>
            </a:br>
            <a:r>
              <a:rPr lang="en-US" sz="1800" dirty="0"/>
              <a:t>Evaluation - ideally through testing with actual users.</a:t>
            </a:r>
          </a:p>
          <a:p>
            <a:endParaRPr lang="en-US" dirty="0"/>
          </a:p>
        </p:txBody>
      </p:sp>
      <p:sp>
        <p:nvSpPr>
          <p:cNvPr id="10" name="TextBox 9"/>
          <p:cNvSpPr txBox="1"/>
          <p:nvPr/>
        </p:nvSpPr>
        <p:spPr>
          <a:xfrm>
            <a:off x="982641" y="6237345"/>
            <a:ext cx="6591868" cy="369332"/>
          </a:xfrm>
          <a:prstGeom prst="rect">
            <a:avLst/>
          </a:prstGeom>
          <a:noFill/>
        </p:spPr>
        <p:txBody>
          <a:bodyPr wrap="square" rtlCol="0">
            <a:spAutoFit/>
          </a:bodyPr>
          <a:lstStyle/>
          <a:p>
            <a:r>
              <a:rPr lang="en-US" dirty="0" smtClean="0"/>
              <a:t>Source: </a:t>
            </a:r>
            <a:r>
              <a:rPr lang="en-US" dirty="0" smtClean="0">
                <a:hlinkClick r:id="rId3"/>
              </a:rPr>
              <a:t>Usability.Gov</a:t>
            </a:r>
            <a:r>
              <a:rPr lang="en-US" dirty="0" smtClean="0"/>
              <a:t>. See also </a:t>
            </a:r>
            <a:r>
              <a:rPr lang="en-US" dirty="0" smtClean="0">
                <a:hlinkClick r:id="rId4"/>
              </a:rPr>
              <a:t>Interaction Design Foundation</a:t>
            </a:r>
            <a:r>
              <a:rPr lang="en-US" dirty="0" smtClean="0"/>
              <a:t>.</a:t>
            </a:r>
            <a:endParaRPr lang="en-US" dirty="0"/>
          </a:p>
        </p:txBody>
      </p:sp>
    </p:spTree>
    <p:extLst>
      <p:ext uri="{BB962C8B-B14F-4D97-AF65-F5344CB8AC3E}">
        <p14:creationId xmlns:p14="http://schemas.microsoft.com/office/powerpoint/2010/main" val="1846664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b="1" dirty="0" smtClean="0">
                <a:solidFill>
                  <a:srgbClr val="FF9933"/>
                </a:solidFill>
              </a:rPr>
              <a:t>Principles of engagement</a:t>
            </a:r>
          </a:p>
          <a:p>
            <a:pPr marL="514350" indent="-514350">
              <a:buFont typeface="+mj-lt"/>
              <a:buAutoNum type="arabicPeriod"/>
            </a:pPr>
            <a:r>
              <a:rPr lang="en-US" dirty="0" smtClean="0">
                <a:solidFill>
                  <a:schemeClr val="bg2">
                    <a:lumMod val="75000"/>
                  </a:schemeClr>
                </a:solidFill>
              </a:rPr>
              <a:t>Method - Design Thinking</a:t>
            </a:r>
          </a:p>
          <a:p>
            <a:pPr marL="514350" indent="-514350">
              <a:buFont typeface="+mj-lt"/>
              <a:buAutoNum type="arabicPeriod"/>
            </a:pPr>
            <a:r>
              <a:rPr lang="en-US" dirty="0" smtClean="0">
                <a:solidFill>
                  <a:schemeClr val="bg2">
                    <a:lumMod val="75000"/>
                  </a:schemeClr>
                </a:solidFill>
              </a:rPr>
              <a:t>Empathize &amp; Define </a:t>
            </a:r>
          </a:p>
          <a:p>
            <a:pPr marL="514350" indent="-514350">
              <a:buFont typeface="+mj-lt"/>
              <a:buAutoNum type="arabicPeriod"/>
            </a:pPr>
            <a:r>
              <a:rPr lang="en-US" dirty="0" smtClean="0">
                <a:solidFill>
                  <a:schemeClr val="bg2">
                    <a:lumMod val="75000"/>
                  </a:schemeClr>
                </a:solidFill>
              </a:rPr>
              <a:t>Current “widget” and search bar</a:t>
            </a:r>
          </a:p>
          <a:p>
            <a:pPr marL="514350" indent="-514350">
              <a:buFont typeface="+mj-lt"/>
              <a:buAutoNum type="arabicPeriod"/>
            </a:pPr>
            <a:r>
              <a:rPr lang="en-US" dirty="0" smtClean="0">
                <a:solidFill>
                  <a:schemeClr val="bg2">
                    <a:lumMod val="75000"/>
                  </a:schemeClr>
                </a:solidFill>
              </a:rPr>
              <a:t>Evaluate and determine next steps</a:t>
            </a:r>
          </a:p>
        </p:txBody>
      </p:sp>
    </p:spTree>
    <p:extLst>
      <p:ext uri="{BB962C8B-B14F-4D97-AF65-F5344CB8AC3E}">
        <p14:creationId xmlns:p14="http://schemas.microsoft.com/office/powerpoint/2010/main" val="3108145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a:pPr>
            <a:r>
              <a:rPr lang="en-US" dirty="0" smtClean="0"/>
              <a:t>Principles of engagement</a:t>
            </a:r>
            <a:endParaRPr lang="en-US" dirty="0"/>
          </a:p>
        </p:txBody>
      </p:sp>
      <p:sp>
        <p:nvSpPr>
          <p:cNvPr id="3" name="Content Placeholder 2"/>
          <p:cNvSpPr>
            <a:spLocks noGrp="1"/>
          </p:cNvSpPr>
          <p:nvPr>
            <p:ph idx="1"/>
          </p:nvPr>
        </p:nvSpPr>
        <p:spPr/>
        <p:txBody>
          <a:bodyPr/>
          <a:lstStyle/>
          <a:p>
            <a:r>
              <a:rPr lang="en-US" dirty="0" smtClean="0"/>
              <a:t>Respect, inclusion, transparency throughout project(s)</a:t>
            </a:r>
            <a:br>
              <a:rPr lang="en-US" dirty="0" smtClean="0"/>
            </a:br>
            <a:endParaRPr lang="en-US" dirty="0" smtClean="0"/>
          </a:p>
          <a:p>
            <a:r>
              <a:rPr lang="en-US" dirty="0" smtClean="0"/>
              <a:t>Rules of brainstorming in this and other meetings</a:t>
            </a:r>
            <a:br>
              <a:rPr lang="en-US" dirty="0" smtClean="0"/>
            </a:br>
            <a:endParaRPr lang="en-US" dirty="0" smtClean="0"/>
          </a:p>
          <a:p>
            <a:r>
              <a:rPr lang="en-US" dirty="0" smtClean="0"/>
              <a:t>And a little later on…. “The P-Rules” – rules for presentations in future meetings</a:t>
            </a:r>
            <a:endParaRPr lang="en-US" dirty="0"/>
          </a:p>
        </p:txBody>
      </p:sp>
    </p:spTree>
    <p:extLst>
      <p:ext uri="{BB962C8B-B14F-4D97-AF65-F5344CB8AC3E}">
        <p14:creationId xmlns:p14="http://schemas.microsoft.com/office/powerpoint/2010/main" val="3582442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Brainstorming</a:t>
            </a:r>
            <a:endParaRPr lang="en-US" dirty="0"/>
          </a:p>
        </p:txBody>
      </p:sp>
      <p:sp>
        <p:nvSpPr>
          <p:cNvPr id="3" name="Content Placeholder 2"/>
          <p:cNvSpPr>
            <a:spLocks noGrp="1"/>
          </p:cNvSpPr>
          <p:nvPr>
            <p:ph idx="1"/>
          </p:nvPr>
        </p:nvSpPr>
        <p:spPr/>
        <p:txBody>
          <a:bodyPr>
            <a:normAutofit fontScale="92500" lnSpcReduction="10000"/>
          </a:bodyPr>
          <a:lstStyle/>
          <a:p>
            <a:pPr fontAlgn="base"/>
            <a:r>
              <a:rPr lang="en-US" b="1" dirty="0" smtClean="0"/>
              <a:t>There </a:t>
            </a:r>
            <a:r>
              <a:rPr lang="en-US" b="1" dirty="0"/>
              <a:t>are no dumb ideas.</a:t>
            </a:r>
            <a:r>
              <a:rPr lang="en-US" dirty="0"/>
              <a:t> </a:t>
            </a:r>
            <a:r>
              <a:rPr lang="en-US" dirty="0" smtClean="0"/>
              <a:t/>
            </a:r>
            <a:br>
              <a:rPr lang="en-US" dirty="0" smtClean="0"/>
            </a:br>
            <a:r>
              <a:rPr lang="en-US" dirty="0" smtClean="0"/>
              <a:t>Period</a:t>
            </a:r>
            <a:r>
              <a:rPr lang="en-US" dirty="0"/>
              <a:t>. It is a brainstorming session, not a serious matter that requires only serious solutions. </a:t>
            </a:r>
            <a:endParaRPr lang="en-US" dirty="0" smtClean="0"/>
          </a:p>
          <a:p>
            <a:pPr fontAlgn="base"/>
            <a:r>
              <a:rPr lang="en-US" b="1" dirty="0" smtClean="0"/>
              <a:t>Don’t </a:t>
            </a:r>
            <a:r>
              <a:rPr lang="en-US" b="1" dirty="0"/>
              <a:t>criticize other people’s ideas.</a:t>
            </a:r>
            <a:r>
              <a:rPr lang="en-US" dirty="0"/>
              <a:t> </a:t>
            </a:r>
            <a:r>
              <a:rPr lang="en-US" dirty="0" smtClean="0"/>
              <a:t/>
            </a:r>
            <a:br>
              <a:rPr lang="en-US" dirty="0" smtClean="0"/>
            </a:br>
            <a:r>
              <a:rPr lang="en-US" dirty="0" smtClean="0"/>
              <a:t>This </a:t>
            </a:r>
            <a:r>
              <a:rPr lang="en-US" dirty="0"/>
              <a:t>is not a debate, discussion or forum for one person to display superiority over another.</a:t>
            </a:r>
          </a:p>
          <a:p>
            <a:pPr fontAlgn="base"/>
            <a:r>
              <a:rPr lang="en-US" b="1" dirty="0" smtClean="0"/>
              <a:t>Build </a:t>
            </a:r>
            <a:r>
              <a:rPr lang="en-US" b="1" dirty="0"/>
              <a:t>on other people’s ideas.</a:t>
            </a:r>
            <a:r>
              <a:rPr lang="en-US" dirty="0"/>
              <a:t> </a:t>
            </a:r>
            <a:r>
              <a:rPr lang="en-US" dirty="0" smtClean="0"/>
              <a:t/>
            </a:r>
            <a:br>
              <a:rPr lang="en-US" dirty="0" smtClean="0"/>
            </a:br>
            <a:r>
              <a:rPr lang="en-US" dirty="0" smtClean="0"/>
              <a:t>Often </a:t>
            </a:r>
            <a:r>
              <a:rPr lang="en-US" dirty="0"/>
              <a:t>an idea suggested by one person can trigger a bigger </a:t>
            </a:r>
            <a:r>
              <a:rPr lang="en-US" dirty="0" smtClean="0"/>
              <a:t>or </a:t>
            </a:r>
            <a:r>
              <a:rPr lang="en-US" dirty="0"/>
              <a:t>better idea by another person. </a:t>
            </a:r>
            <a:r>
              <a:rPr lang="en-US" dirty="0" smtClean="0"/>
              <a:t>This </a:t>
            </a:r>
            <a:r>
              <a:rPr lang="en-US" dirty="0"/>
              <a:t>building of ideas </a:t>
            </a:r>
            <a:r>
              <a:rPr lang="en-US" dirty="0" smtClean="0"/>
              <a:t>leads </a:t>
            </a:r>
            <a:r>
              <a:rPr lang="en-US" dirty="0"/>
              <a:t>to </a:t>
            </a:r>
            <a:r>
              <a:rPr lang="en-US" dirty="0" smtClean="0"/>
              <a:t>out-of-the-box thinking.</a:t>
            </a:r>
            <a:endParaRPr lang="en-US" dirty="0"/>
          </a:p>
          <a:p>
            <a:pPr fontAlgn="base"/>
            <a:r>
              <a:rPr lang="en-US" b="1" dirty="0" smtClean="0"/>
              <a:t>Reverse </a:t>
            </a:r>
            <a:r>
              <a:rPr lang="en-US" b="1" dirty="0"/>
              <a:t>the thought of “quality over quantity.” </a:t>
            </a:r>
            <a:r>
              <a:rPr lang="en-US" b="1" dirty="0" smtClean="0"/>
              <a:t/>
            </a:r>
            <a:br>
              <a:rPr lang="en-US" b="1" dirty="0" smtClean="0"/>
            </a:br>
            <a:r>
              <a:rPr lang="en-US" dirty="0" smtClean="0"/>
              <a:t>Here </a:t>
            </a:r>
            <a:r>
              <a:rPr lang="en-US" dirty="0"/>
              <a:t>we want quantity; the more creative ideas the better. </a:t>
            </a:r>
          </a:p>
        </p:txBody>
      </p:sp>
    </p:spTree>
    <p:extLst>
      <p:ext uri="{BB962C8B-B14F-4D97-AF65-F5344CB8AC3E}">
        <p14:creationId xmlns:p14="http://schemas.microsoft.com/office/powerpoint/2010/main" val="3650673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chemeClr val="bg2">
                    <a:lumMod val="75000"/>
                  </a:schemeClr>
                </a:solidFill>
              </a:rPr>
              <a:t>Principles of engagement</a:t>
            </a:r>
          </a:p>
          <a:p>
            <a:pPr marL="514350" indent="-514350">
              <a:buFont typeface="+mj-lt"/>
              <a:buAutoNum type="arabicPeriod"/>
            </a:pPr>
            <a:r>
              <a:rPr lang="en-US" b="1" dirty="0" smtClean="0">
                <a:solidFill>
                  <a:srgbClr val="FF9933"/>
                </a:solidFill>
              </a:rPr>
              <a:t>Method - Design Thinking</a:t>
            </a:r>
          </a:p>
          <a:p>
            <a:pPr marL="514350" indent="-514350">
              <a:buFont typeface="+mj-lt"/>
              <a:buAutoNum type="arabicPeriod"/>
            </a:pPr>
            <a:r>
              <a:rPr lang="en-US" dirty="0" smtClean="0">
                <a:solidFill>
                  <a:schemeClr val="bg2">
                    <a:lumMod val="75000"/>
                  </a:schemeClr>
                </a:solidFill>
              </a:rPr>
              <a:t>Empathize &amp; Define</a:t>
            </a:r>
            <a:endParaRPr lang="en-US" dirty="0">
              <a:solidFill>
                <a:schemeClr val="bg2">
                  <a:lumMod val="75000"/>
                </a:schemeClr>
              </a:solidFill>
            </a:endParaRPr>
          </a:p>
          <a:p>
            <a:pPr marL="514350" indent="-514350">
              <a:buFont typeface="+mj-lt"/>
              <a:buAutoNum type="arabicPeriod"/>
            </a:pPr>
            <a:r>
              <a:rPr lang="en-US" dirty="0" smtClean="0">
                <a:solidFill>
                  <a:schemeClr val="bg2">
                    <a:lumMod val="75000"/>
                  </a:schemeClr>
                </a:solidFill>
              </a:rPr>
              <a:t>Current “widget” and search bar</a:t>
            </a:r>
          </a:p>
          <a:p>
            <a:pPr marL="514350" indent="-514350">
              <a:buFont typeface="+mj-lt"/>
              <a:buAutoNum type="arabicPeriod"/>
            </a:pPr>
            <a:r>
              <a:rPr lang="en-US" dirty="0" smtClean="0">
                <a:solidFill>
                  <a:schemeClr val="bg2">
                    <a:lumMod val="75000"/>
                  </a:schemeClr>
                </a:solidFill>
              </a:rPr>
              <a:t>Evaluate and determine next steps</a:t>
            </a:r>
          </a:p>
          <a:p>
            <a:pPr marL="0" indent="0">
              <a:buNone/>
            </a:pPr>
            <a:endParaRPr lang="en-US" dirty="0"/>
          </a:p>
        </p:txBody>
      </p:sp>
    </p:spTree>
    <p:extLst>
      <p:ext uri="{BB962C8B-B14F-4D97-AF65-F5344CB8AC3E}">
        <p14:creationId xmlns:p14="http://schemas.microsoft.com/office/powerpoint/2010/main" val="674858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2. Method – Design Thinking</a:t>
            </a:r>
            <a:endParaRPr lang="en-US" sz="4000" dirty="0"/>
          </a:p>
        </p:txBody>
      </p:sp>
      <p:pic>
        <p:nvPicPr>
          <p:cNvPr id="6" name="Content Placeholder 4">
            <a:hlinkClick r:id="rId2"/>
          </p:cNvPr>
          <p:cNvPicPr>
            <a:picLocks noGrp="1" noChangeAspect="1"/>
          </p:cNvPicPr>
          <p:nvPr>
            <p:ph sz="half" idx="1"/>
          </p:nvPr>
        </p:nvPicPr>
        <p:blipFill>
          <a:blip r:embed="rId3"/>
          <a:stretch>
            <a:fillRect/>
          </a:stretch>
        </p:blipFill>
        <p:spPr>
          <a:xfrm>
            <a:off x="838200" y="2537231"/>
            <a:ext cx="5181600" cy="2928125"/>
          </a:xfrm>
          <a:prstGeom prst="rect">
            <a:avLst/>
          </a:prstGeom>
        </p:spPr>
      </p:pic>
    </p:spTree>
    <p:extLst>
      <p:ext uri="{BB962C8B-B14F-4D97-AF65-F5344CB8AC3E}">
        <p14:creationId xmlns:p14="http://schemas.microsoft.com/office/powerpoint/2010/main" val="4221914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dirty="0" smtClean="0"/>
              <a:t>Understand</a:t>
            </a:r>
          </a:p>
          <a:p>
            <a:pPr lvl="1"/>
            <a:r>
              <a:rPr lang="en-US" dirty="0" smtClean="0"/>
              <a:t>Empathize</a:t>
            </a:r>
          </a:p>
          <a:p>
            <a:pPr lvl="1"/>
            <a:r>
              <a:rPr lang="en-US" dirty="0" smtClean="0"/>
              <a:t>Define</a:t>
            </a:r>
          </a:p>
          <a:p>
            <a:r>
              <a:rPr lang="en-US" dirty="0" smtClean="0"/>
              <a:t>Explore</a:t>
            </a:r>
          </a:p>
          <a:p>
            <a:pPr lvl="1"/>
            <a:r>
              <a:rPr lang="en-US" dirty="0" smtClean="0"/>
              <a:t>Ideate</a:t>
            </a:r>
          </a:p>
          <a:p>
            <a:pPr lvl="1"/>
            <a:r>
              <a:rPr lang="en-US" dirty="0" smtClean="0"/>
              <a:t>Prototype</a:t>
            </a:r>
          </a:p>
          <a:p>
            <a:r>
              <a:rPr lang="en-US" dirty="0" smtClean="0"/>
              <a:t>Materialize</a:t>
            </a:r>
          </a:p>
          <a:p>
            <a:pPr lvl="1"/>
            <a:r>
              <a:rPr lang="en-US" dirty="0" smtClean="0"/>
              <a:t>Test</a:t>
            </a:r>
          </a:p>
          <a:p>
            <a:pPr lvl="1"/>
            <a:r>
              <a:rPr lang="en-US" dirty="0" smtClean="0"/>
              <a:t>Implement</a:t>
            </a:r>
          </a:p>
        </p:txBody>
      </p:sp>
      <p:pic>
        <p:nvPicPr>
          <p:cNvPr id="7" name="Picture 6"/>
          <p:cNvPicPr>
            <a:picLocks noChangeAspect="1"/>
          </p:cNvPicPr>
          <p:nvPr/>
        </p:nvPicPr>
        <p:blipFill>
          <a:blip r:embed="rId2"/>
          <a:stretch>
            <a:fillRect/>
          </a:stretch>
        </p:blipFill>
        <p:spPr>
          <a:xfrm>
            <a:off x="5751013" y="365125"/>
            <a:ext cx="6421526" cy="6492875"/>
          </a:xfrm>
          <a:prstGeom prst="rect">
            <a:avLst/>
          </a:prstGeom>
        </p:spPr>
      </p:pic>
      <p:sp>
        <p:nvSpPr>
          <p:cNvPr id="2" name="Title 1"/>
          <p:cNvSpPr>
            <a:spLocks noGrp="1"/>
          </p:cNvSpPr>
          <p:nvPr>
            <p:ph type="title"/>
          </p:nvPr>
        </p:nvSpPr>
        <p:spPr/>
        <p:txBody>
          <a:bodyPr>
            <a:normAutofit/>
          </a:bodyPr>
          <a:lstStyle/>
          <a:p>
            <a:r>
              <a:rPr lang="en-US" sz="4000" dirty="0" smtClean="0"/>
              <a:t>2. Method – Design Thinking</a:t>
            </a:r>
            <a:endParaRPr lang="en-US" sz="4000" dirty="0"/>
          </a:p>
        </p:txBody>
      </p:sp>
      <p:sp>
        <p:nvSpPr>
          <p:cNvPr id="11" name="TextBox 10"/>
          <p:cNvSpPr txBox="1"/>
          <p:nvPr/>
        </p:nvSpPr>
        <p:spPr>
          <a:xfrm>
            <a:off x="887106" y="6073254"/>
            <a:ext cx="3603009" cy="369332"/>
          </a:xfrm>
          <a:prstGeom prst="rect">
            <a:avLst/>
          </a:prstGeom>
          <a:noFill/>
        </p:spPr>
        <p:txBody>
          <a:bodyPr wrap="square" rtlCol="0">
            <a:spAutoFit/>
          </a:bodyPr>
          <a:lstStyle/>
          <a:p>
            <a:r>
              <a:rPr lang="en-US" dirty="0" smtClean="0"/>
              <a:t>Source: </a:t>
            </a:r>
            <a:r>
              <a:rPr lang="en-US" dirty="0" smtClean="0">
                <a:hlinkClick r:id="rId3"/>
              </a:rPr>
              <a:t>Nielsen Norman Group</a:t>
            </a:r>
            <a:endParaRPr lang="en-US" dirty="0"/>
          </a:p>
        </p:txBody>
      </p:sp>
    </p:spTree>
    <p:extLst>
      <p:ext uri="{BB962C8B-B14F-4D97-AF65-F5344CB8AC3E}">
        <p14:creationId xmlns:p14="http://schemas.microsoft.com/office/powerpoint/2010/main" val="1349240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Method – </a:t>
            </a:r>
            <a:r>
              <a:rPr lang="en-US" i="1" dirty="0" smtClean="0"/>
              <a:t>What’s in it for </a:t>
            </a:r>
            <a:r>
              <a:rPr lang="en-US" i="1" dirty="0" err="1" smtClean="0"/>
              <a:t>Laddawn</a:t>
            </a:r>
            <a:r>
              <a:rPr lang="en-US" i="1" dirty="0" smtClean="0"/>
              <a:t>?</a:t>
            </a:r>
            <a:endParaRPr lang="en-US" i="1" dirty="0"/>
          </a:p>
        </p:txBody>
      </p:sp>
      <p:sp>
        <p:nvSpPr>
          <p:cNvPr id="3" name="Content Placeholder 2"/>
          <p:cNvSpPr>
            <a:spLocks noGrp="1"/>
          </p:cNvSpPr>
          <p:nvPr>
            <p:ph idx="1"/>
          </p:nvPr>
        </p:nvSpPr>
        <p:spPr/>
        <p:txBody>
          <a:bodyPr>
            <a:normAutofit/>
          </a:bodyPr>
          <a:lstStyle/>
          <a:p>
            <a:r>
              <a:rPr lang="en-US" dirty="0" smtClean="0"/>
              <a:t>Ensures we are all working toward the same goals and judging designs by the same objective criteria</a:t>
            </a:r>
          </a:p>
          <a:p>
            <a:r>
              <a:rPr lang="en-US" dirty="0"/>
              <a:t>Addresses real, not imaginary user needs</a:t>
            </a:r>
          </a:p>
          <a:p>
            <a:r>
              <a:rPr lang="en-US" dirty="0" smtClean="0"/>
              <a:t>Ensures </a:t>
            </a:r>
            <a:r>
              <a:rPr lang="en-US" dirty="0"/>
              <a:t>solutions actually achieve goals </a:t>
            </a:r>
            <a:r>
              <a:rPr lang="en-US" dirty="0" smtClean="0"/>
              <a:t>– increase sales and profit.</a:t>
            </a:r>
          </a:p>
          <a:p>
            <a:r>
              <a:rPr lang="en-US" dirty="0" smtClean="0"/>
              <a:t>Be more “directionally correct” with each release</a:t>
            </a:r>
            <a:endParaRPr lang="en-US" dirty="0"/>
          </a:p>
          <a:p>
            <a:r>
              <a:rPr lang="en-US" dirty="0" smtClean="0"/>
              <a:t>Establishes a shared language and buy-in within the team</a:t>
            </a:r>
          </a:p>
          <a:p>
            <a:r>
              <a:rPr lang="en-US" dirty="0" smtClean="0"/>
              <a:t>Encourages innovation by exploring multiple avenues </a:t>
            </a:r>
          </a:p>
          <a:p>
            <a:r>
              <a:rPr lang="en-US" dirty="0" smtClean="0"/>
              <a:t>Increases competitive advantage</a:t>
            </a:r>
          </a:p>
        </p:txBody>
      </p:sp>
    </p:spTree>
    <p:extLst>
      <p:ext uri="{BB962C8B-B14F-4D97-AF65-F5344CB8AC3E}">
        <p14:creationId xmlns:p14="http://schemas.microsoft.com/office/powerpoint/2010/main" val="4056840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TotalTime>
  <Words>645</Words>
  <Application>Microsoft Office PowerPoint</Application>
  <PresentationFormat>Widescreen</PresentationFormat>
  <Paragraphs>139</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Product Finding</vt:lpstr>
      <vt:lpstr>Agenda</vt:lpstr>
      <vt:lpstr>Agenda</vt:lpstr>
      <vt:lpstr>Principles of engagement</vt:lpstr>
      <vt:lpstr>Rules of Brainstorming</vt:lpstr>
      <vt:lpstr>Agenda</vt:lpstr>
      <vt:lpstr>2. Method – Design Thinking</vt:lpstr>
      <vt:lpstr>2. Method – Design Thinking</vt:lpstr>
      <vt:lpstr>2. Method – What’s in it for Laddawn?</vt:lpstr>
      <vt:lpstr>2. Method – one last thought</vt:lpstr>
      <vt:lpstr>Agenda</vt:lpstr>
      <vt:lpstr>3. Empathize &amp; Define – and we’re off!</vt:lpstr>
      <vt:lpstr>3. Empathize &amp; Define</vt:lpstr>
      <vt:lpstr>3. Empathize &amp; Define</vt:lpstr>
      <vt:lpstr>3. Empathize &amp; Define</vt:lpstr>
      <vt:lpstr>3. Empathize &amp; Define</vt:lpstr>
      <vt:lpstr>Agenda</vt:lpstr>
      <vt:lpstr>3. Current “widget” and search bar</vt:lpstr>
      <vt:lpstr>Agenda</vt:lpstr>
      <vt:lpstr>5. Evaluate and determine next steps</vt:lpstr>
      <vt:lpstr>5. Evaluate and determine next steps</vt:lpstr>
      <vt:lpstr>5. Next steps, ideation and prototyping</vt:lpstr>
      <vt:lpstr>5. Next steps, ideation and prototyping</vt:lpstr>
      <vt:lpstr>The P-Rules Source: Andrew Bosworth, VP at Facebook</vt:lpstr>
      <vt:lpstr>The P-Rules, continued Source: Andrew Bosworth, VP at Facebook</vt:lpstr>
      <vt:lpstr>UX– want to know more? </vt:lpstr>
      <vt:lpstr>UX– want to know more?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Finding</dc:title>
  <dc:creator>Susan Parker</dc:creator>
  <cp:lastModifiedBy>Susan Parker</cp:lastModifiedBy>
  <cp:revision>43</cp:revision>
  <dcterms:created xsi:type="dcterms:W3CDTF">2019-02-22T18:35:27Z</dcterms:created>
  <dcterms:modified xsi:type="dcterms:W3CDTF">2019-02-28T21:51:48Z</dcterms:modified>
</cp:coreProperties>
</file>