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9" r:id="rId2"/>
    <p:sldId id="270" r:id="rId3"/>
    <p:sldId id="272" r:id="rId4"/>
    <p:sldId id="275" r:id="rId5"/>
    <p:sldId id="276"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0262"/>
    <a:srgbClr val="FF9900"/>
    <a:srgbClr val="FFCC66"/>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16" autoAdjust="0"/>
    <p:restoredTop sz="86410"/>
  </p:normalViewPr>
  <p:slideViewPr>
    <p:cSldViewPr snapToGrid="0">
      <p:cViewPr varScale="1">
        <p:scale>
          <a:sx n="100" d="100"/>
          <a:sy n="100" d="100"/>
        </p:scale>
        <p:origin x="1362"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82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17496F3-731B-4746-8A39-104E42BAAC02}" type="datetimeFigureOut">
              <a:rPr lang="en-US" smtClean="0"/>
              <a:t>5/14/2019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177D464-5667-40DC-865E-D92C7C7EF65A}" type="slidenum">
              <a:rPr lang="en-US" smtClean="0"/>
              <a:t>‹#›</a:t>
            </a:fld>
            <a:endParaRPr lang="en-US"/>
          </a:p>
        </p:txBody>
      </p:sp>
    </p:spTree>
    <p:extLst>
      <p:ext uri="{BB962C8B-B14F-4D97-AF65-F5344CB8AC3E}">
        <p14:creationId xmlns:p14="http://schemas.microsoft.com/office/powerpoint/2010/main" val="2516207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arenR"/>
              <a:tabLst/>
              <a:defRPr/>
            </a:pPr>
            <a:r>
              <a:rPr lang="en-US" sz="1800" dirty="0" smtClean="0"/>
              <a:t>One of today's tasks is to replenish a whole bunch of layflat SKUS - about 20 in all</a:t>
            </a:r>
            <a:r>
              <a:rPr lang="en-US" sz="1800" baseline="0" dirty="0" smtClean="0"/>
              <a:t> in a wide range of sizes and mil thicknesses.</a:t>
            </a:r>
            <a:r>
              <a:rPr lang="en-US" sz="1800" dirty="0" smtClean="0"/>
              <a:t> Her boss said sales have been brisk in this category and inventories are low across the board.  Does Laddawn have what we need in stock? (We would like to pick them up in Sterling.)  </a:t>
            </a:r>
          </a:p>
          <a:p>
            <a:pPr marL="342900" marR="0" lvl="0" indent="-342900" algn="l" defTabSz="914400" rtl="0" eaLnBrk="1" fontAlgn="auto" latinLnBrk="0" hangingPunct="1">
              <a:lnSpc>
                <a:spcPct val="100000"/>
              </a:lnSpc>
              <a:spcBef>
                <a:spcPts val="0"/>
              </a:spcBef>
              <a:spcAft>
                <a:spcPts val="0"/>
              </a:spcAft>
              <a:buClrTx/>
              <a:buSzTx/>
              <a:buFont typeface="+mj-lt"/>
              <a:buAutoNum type="arabicParenR"/>
              <a:tabLst/>
              <a:defRPr/>
            </a:pPr>
            <a:r>
              <a:rPr lang="en-US" sz="1800" dirty="0" smtClean="0"/>
              <a:t>She also has a request for quote on her desk for </a:t>
            </a:r>
            <a:r>
              <a:rPr lang="en-US" sz="1800" baseline="0" dirty="0" smtClean="0"/>
              <a:t>some gusseted tubing – 12 x 4 x 2mil. </a:t>
            </a:r>
            <a:endParaRPr lang="en-US" sz="1800" dirty="0" smtClean="0"/>
          </a:p>
          <a:p>
            <a:endParaRPr lang="en-US" sz="1800" dirty="0"/>
          </a:p>
        </p:txBody>
      </p:sp>
      <p:sp>
        <p:nvSpPr>
          <p:cNvPr id="4" name="Slide Number Placeholder 3"/>
          <p:cNvSpPr>
            <a:spLocks noGrp="1"/>
          </p:cNvSpPr>
          <p:nvPr>
            <p:ph type="sldNum" sz="quarter" idx="10"/>
          </p:nvPr>
        </p:nvSpPr>
        <p:spPr/>
        <p:txBody>
          <a:bodyPr/>
          <a:lstStyle/>
          <a:p>
            <a:fld id="{F177D464-5667-40DC-865E-D92C7C7EF65A}" type="slidenum">
              <a:rPr lang="en-US" smtClean="0"/>
              <a:t>1</a:t>
            </a:fld>
            <a:endParaRPr lang="en-US"/>
          </a:p>
        </p:txBody>
      </p:sp>
    </p:spTree>
    <p:extLst>
      <p:ext uri="{BB962C8B-B14F-4D97-AF65-F5344CB8AC3E}">
        <p14:creationId xmlns:p14="http://schemas.microsoft.com/office/powerpoint/2010/main" val="2870531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arenR" startAt="3"/>
              <a:tabLst/>
              <a:defRPr/>
            </a:pPr>
            <a:r>
              <a:rPr lang="en-US" sz="1800" kern="1200" dirty="0" smtClean="0">
                <a:solidFill>
                  <a:schemeClr val="tx1"/>
                </a:solidFill>
                <a:latin typeface="+mn-lt"/>
                <a:ea typeface="+mn-ea"/>
                <a:cs typeface="+mn-cs"/>
              </a:rPr>
              <a:t>He </a:t>
            </a:r>
            <a:r>
              <a:rPr lang="en-US" sz="1800" kern="1200" dirty="0">
                <a:solidFill>
                  <a:schemeClr val="tx1"/>
                </a:solidFill>
                <a:latin typeface="+mn-lt"/>
                <a:ea typeface="+mn-ea"/>
                <a:cs typeface="+mn-cs"/>
              </a:rPr>
              <a:t>had heard from </a:t>
            </a:r>
            <a:r>
              <a:rPr lang="en-US" sz="1800" kern="1200" dirty="0" smtClean="0">
                <a:solidFill>
                  <a:schemeClr val="tx1"/>
                </a:solidFill>
                <a:latin typeface="+mn-lt"/>
                <a:ea typeface="+mn-ea"/>
                <a:cs typeface="+mn-cs"/>
              </a:rPr>
              <a:t>Andrew </a:t>
            </a:r>
            <a:r>
              <a:rPr lang="en-US" sz="1800" kern="1200" dirty="0">
                <a:solidFill>
                  <a:schemeClr val="tx1"/>
                </a:solidFill>
                <a:latin typeface="+mn-lt"/>
                <a:ea typeface="+mn-ea"/>
                <a:cs typeface="+mn-cs"/>
              </a:rPr>
              <a:t>weeks ago about our printing capabilities, but he can't remember all the details. He just happened to be visiting a customer this morning and saw an opportunity to win some business on a printed zip top. "Can Laddawn print on both sides of an 8 x 10 zip top with sombrero hole?" he wonders. "Is it worth my taking the time to write up a request for quote?" He decides to check out our capabilities</a:t>
            </a:r>
            <a:r>
              <a:rPr lang="en-US" sz="1800" kern="1200" dirty="0" smtClean="0">
                <a:solidFill>
                  <a:schemeClr val="tx1"/>
                </a:solidFill>
                <a:latin typeface="+mn-lt"/>
                <a:ea typeface="+mn-ea"/>
                <a:cs typeface="+mn-cs"/>
              </a:rPr>
              <a:t>.</a:t>
            </a:r>
          </a:p>
          <a:p>
            <a:pPr marL="342900" marR="0" lvl="0" indent="-342900" algn="l" defTabSz="914400" rtl="0" eaLnBrk="1" fontAlgn="auto" latinLnBrk="0" hangingPunct="1">
              <a:lnSpc>
                <a:spcPct val="100000"/>
              </a:lnSpc>
              <a:spcBef>
                <a:spcPts val="0"/>
              </a:spcBef>
              <a:spcAft>
                <a:spcPts val="0"/>
              </a:spcAft>
              <a:buClrTx/>
              <a:buSzTx/>
              <a:buFontTx/>
              <a:buAutoNum type="arabicParenR" startAt="3"/>
              <a:tabLst/>
              <a:defRPr/>
            </a:pPr>
            <a:endParaRPr lang="en-US" sz="1800" kern="1200" dirty="0" smtClean="0">
              <a:solidFill>
                <a:schemeClr val="tx1"/>
              </a:solidFill>
              <a:latin typeface="+mn-lt"/>
              <a:ea typeface="+mn-ea"/>
              <a:cs typeface="+mn-cs"/>
            </a:endParaRPr>
          </a:p>
          <a:p>
            <a:endParaRPr lang="en-US" sz="1800" dirty="0"/>
          </a:p>
          <a:p>
            <a:endParaRPr lang="en-US" dirty="0"/>
          </a:p>
        </p:txBody>
      </p:sp>
      <p:sp>
        <p:nvSpPr>
          <p:cNvPr id="4" name="Slide Number Placeholder 3"/>
          <p:cNvSpPr>
            <a:spLocks noGrp="1"/>
          </p:cNvSpPr>
          <p:nvPr>
            <p:ph type="sldNum" sz="quarter" idx="10"/>
          </p:nvPr>
        </p:nvSpPr>
        <p:spPr/>
        <p:txBody>
          <a:bodyPr/>
          <a:lstStyle/>
          <a:p>
            <a:fld id="{F177D464-5667-40DC-865E-D92C7C7EF65A}" type="slidenum">
              <a:rPr lang="en-US" smtClean="0"/>
              <a:t>2</a:t>
            </a:fld>
            <a:endParaRPr lang="en-US"/>
          </a:p>
        </p:txBody>
      </p:sp>
    </p:spTree>
    <p:extLst>
      <p:ext uri="{BB962C8B-B14F-4D97-AF65-F5344CB8AC3E}">
        <p14:creationId xmlns:p14="http://schemas.microsoft.com/office/powerpoint/2010/main" val="2710012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arenR" startAt="4"/>
            </a:pPr>
            <a:r>
              <a:rPr lang="en-US" sz="1800" dirty="0" smtClean="0"/>
              <a:t>My </a:t>
            </a:r>
            <a:r>
              <a:rPr lang="en-US" sz="1800" dirty="0"/>
              <a:t>customer needs 15 cases of a 20 x 20 going to Westfield, NJ (07091) FAST. Is it available to ship today? I need to put this order in ASAP.</a:t>
            </a:r>
          </a:p>
        </p:txBody>
      </p:sp>
      <p:sp>
        <p:nvSpPr>
          <p:cNvPr id="4" name="Slide Number Placeholder 3"/>
          <p:cNvSpPr>
            <a:spLocks noGrp="1"/>
          </p:cNvSpPr>
          <p:nvPr>
            <p:ph type="sldNum" sz="quarter" idx="10"/>
          </p:nvPr>
        </p:nvSpPr>
        <p:spPr/>
        <p:txBody>
          <a:bodyPr/>
          <a:lstStyle/>
          <a:p>
            <a:fld id="{F177D464-5667-40DC-865E-D92C7C7EF65A}" type="slidenum">
              <a:rPr lang="en-US" smtClean="0"/>
              <a:t>3</a:t>
            </a:fld>
            <a:endParaRPr lang="en-US"/>
          </a:p>
        </p:txBody>
      </p:sp>
    </p:spTree>
    <p:extLst>
      <p:ext uri="{BB962C8B-B14F-4D97-AF65-F5344CB8AC3E}">
        <p14:creationId xmlns:p14="http://schemas.microsoft.com/office/powerpoint/2010/main" val="1379610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arenR" startAt="5"/>
            </a:pPr>
            <a:r>
              <a:rPr lang="en-US" sz="1800" dirty="0" smtClean="0"/>
              <a:t>He </a:t>
            </a:r>
            <a:r>
              <a:rPr lang="en-US" sz="1800" dirty="0"/>
              <a:t>has a ton of calls and </a:t>
            </a:r>
            <a:r>
              <a:rPr lang="en-US" sz="1800" dirty="0" smtClean="0"/>
              <a:t>follow-ups </a:t>
            </a:r>
            <a:r>
              <a:rPr lang="en-US" sz="1800" dirty="0"/>
              <a:t>to make today. For example, </a:t>
            </a:r>
            <a:r>
              <a:rPr lang="en-US" sz="1800" dirty="0" smtClean="0"/>
              <a:t>his </a:t>
            </a:r>
            <a:r>
              <a:rPr lang="en-US" sz="1800" dirty="0"/>
              <a:t>customer Mark Cox has just emailed requesting pricing and availability for SKU 10245 </a:t>
            </a:r>
            <a:r>
              <a:rPr lang="en-US" sz="1800" dirty="0" smtClean="0"/>
              <a:t>for one </a:t>
            </a:r>
            <a:r>
              <a:rPr lang="en-US" sz="1800" dirty="0" smtClean="0"/>
              <a:t>customer…</a:t>
            </a:r>
          </a:p>
          <a:p>
            <a:pPr marL="342900" indent="-342900">
              <a:buFont typeface="+mj-lt"/>
              <a:buAutoNum type="arabicParenR" startAt="5"/>
            </a:pPr>
            <a:r>
              <a:rPr lang="en-US" sz="1800" dirty="0" smtClean="0"/>
              <a:t>… </a:t>
            </a:r>
            <a:r>
              <a:rPr lang="en-US" sz="1800" dirty="0" smtClean="0"/>
              <a:t>and </a:t>
            </a:r>
            <a:r>
              <a:rPr lang="en-US" sz="1800" dirty="0"/>
              <a:t>a quote for an 8 x 10 Zip Top w/sombrero </a:t>
            </a:r>
            <a:r>
              <a:rPr lang="en-US" sz="1800" dirty="0" smtClean="0"/>
              <a:t>hole for another customer, </a:t>
            </a:r>
            <a:r>
              <a:rPr lang="en-US" sz="1800" dirty="0"/>
              <a:t>printed on both sides, 2 colors, no </a:t>
            </a:r>
            <a:r>
              <a:rPr lang="en-US" sz="1800" dirty="0" smtClean="0"/>
              <a:t>art. </a:t>
            </a:r>
            <a:endParaRPr lang="en-US" sz="1800" dirty="0"/>
          </a:p>
        </p:txBody>
      </p:sp>
      <p:sp>
        <p:nvSpPr>
          <p:cNvPr id="4" name="Slide Number Placeholder 3"/>
          <p:cNvSpPr>
            <a:spLocks noGrp="1"/>
          </p:cNvSpPr>
          <p:nvPr>
            <p:ph type="sldNum" sz="quarter" idx="10"/>
          </p:nvPr>
        </p:nvSpPr>
        <p:spPr/>
        <p:txBody>
          <a:bodyPr/>
          <a:lstStyle/>
          <a:p>
            <a:fld id="{F177D464-5667-40DC-865E-D92C7C7EF65A}" type="slidenum">
              <a:rPr lang="en-US" smtClean="0"/>
              <a:t>4</a:t>
            </a:fld>
            <a:endParaRPr lang="en-US"/>
          </a:p>
        </p:txBody>
      </p:sp>
    </p:spTree>
    <p:extLst>
      <p:ext uri="{BB962C8B-B14F-4D97-AF65-F5344CB8AC3E}">
        <p14:creationId xmlns:p14="http://schemas.microsoft.com/office/powerpoint/2010/main" val="199286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0" indent="-228600">
              <a:buFont typeface="+mj-lt"/>
              <a:buAutoNum type="arabicParenR" startAt="7"/>
            </a:pPr>
            <a:r>
              <a:rPr lang="en-US" sz="1200" kern="1200" dirty="0" smtClean="0">
                <a:solidFill>
                  <a:schemeClr val="tx1"/>
                </a:solidFill>
                <a:effectLst/>
                <a:latin typeface="+mn-lt"/>
                <a:ea typeface="+mn-ea"/>
                <a:cs typeface="+mn-cs"/>
              </a:rPr>
              <a:t>It's afternoon and the queue is at 187. She takes a call from Bob West at Packaging Partners who wants MOQ, lead time and pricing for a 10 x 18 wicketed bag, 4" BG -custom due to dimensions. She will have to ask Bob about other features - cardboard backing, etc.</a:t>
            </a:r>
          </a:p>
          <a:p>
            <a:pPr marL="228600" lvl="0" indent="-228600">
              <a:buFont typeface="+mj-lt"/>
              <a:buAutoNum type="arabicParenR" startAt="7"/>
            </a:pPr>
            <a:r>
              <a:rPr lang="en-US" sz="1200" kern="1200" dirty="0" smtClean="0">
                <a:solidFill>
                  <a:schemeClr val="tx1"/>
                </a:solidFill>
                <a:effectLst/>
                <a:latin typeface="+mn-lt"/>
                <a:ea typeface="+mn-ea"/>
                <a:cs typeface="+mn-cs"/>
              </a:rPr>
              <a:t>Once she finds his info, he wants to know what we have in stock, and have her put both into a cart and share with him. She wonders, do we stock this? Or does she even have to wonder?</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177D464-5667-40DC-865E-D92C7C7EF65A}" type="slidenum">
              <a:rPr lang="en-US" smtClean="0"/>
              <a:t>5</a:t>
            </a:fld>
            <a:endParaRPr lang="en-US"/>
          </a:p>
        </p:txBody>
      </p:sp>
    </p:spTree>
    <p:extLst>
      <p:ext uri="{BB962C8B-B14F-4D97-AF65-F5344CB8AC3E}">
        <p14:creationId xmlns:p14="http://schemas.microsoft.com/office/powerpoint/2010/main" val="3373794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2BAE90-12C7-4F34-A9DF-80C7E19C4175}"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51BC7-31F6-4091-B1B6-E72A4D25515C}" type="slidenum">
              <a:rPr lang="en-US" smtClean="0"/>
              <a:t>‹#›</a:t>
            </a:fld>
            <a:endParaRPr lang="en-US"/>
          </a:p>
        </p:txBody>
      </p:sp>
    </p:spTree>
    <p:extLst>
      <p:ext uri="{BB962C8B-B14F-4D97-AF65-F5344CB8AC3E}">
        <p14:creationId xmlns:p14="http://schemas.microsoft.com/office/powerpoint/2010/main" val="590051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BAE90-12C7-4F34-A9DF-80C7E19C4175}"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51BC7-31F6-4091-B1B6-E72A4D25515C}" type="slidenum">
              <a:rPr lang="en-US" smtClean="0"/>
              <a:t>‹#›</a:t>
            </a:fld>
            <a:endParaRPr lang="en-US"/>
          </a:p>
        </p:txBody>
      </p:sp>
    </p:spTree>
    <p:extLst>
      <p:ext uri="{BB962C8B-B14F-4D97-AF65-F5344CB8AC3E}">
        <p14:creationId xmlns:p14="http://schemas.microsoft.com/office/powerpoint/2010/main" val="651858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BAE90-12C7-4F34-A9DF-80C7E19C4175}"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51BC7-31F6-4091-B1B6-E72A4D25515C}" type="slidenum">
              <a:rPr lang="en-US" smtClean="0"/>
              <a:t>‹#›</a:t>
            </a:fld>
            <a:endParaRPr lang="en-US"/>
          </a:p>
        </p:txBody>
      </p:sp>
    </p:spTree>
    <p:extLst>
      <p:ext uri="{BB962C8B-B14F-4D97-AF65-F5344CB8AC3E}">
        <p14:creationId xmlns:p14="http://schemas.microsoft.com/office/powerpoint/2010/main" val="3833677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BAE90-12C7-4F34-A9DF-80C7E19C4175}"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51BC7-31F6-4091-B1B6-E72A4D25515C}" type="slidenum">
              <a:rPr lang="en-US" smtClean="0"/>
              <a:t>‹#›</a:t>
            </a:fld>
            <a:endParaRPr lang="en-US"/>
          </a:p>
        </p:txBody>
      </p:sp>
    </p:spTree>
    <p:extLst>
      <p:ext uri="{BB962C8B-B14F-4D97-AF65-F5344CB8AC3E}">
        <p14:creationId xmlns:p14="http://schemas.microsoft.com/office/powerpoint/2010/main" val="4190064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2BAE90-12C7-4F34-A9DF-80C7E19C4175}"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51BC7-31F6-4091-B1B6-E72A4D25515C}" type="slidenum">
              <a:rPr lang="en-US" smtClean="0"/>
              <a:t>‹#›</a:t>
            </a:fld>
            <a:endParaRPr lang="en-US"/>
          </a:p>
        </p:txBody>
      </p:sp>
    </p:spTree>
    <p:extLst>
      <p:ext uri="{BB962C8B-B14F-4D97-AF65-F5344CB8AC3E}">
        <p14:creationId xmlns:p14="http://schemas.microsoft.com/office/powerpoint/2010/main" val="3654630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2BAE90-12C7-4F34-A9DF-80C7E19C4175}"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F51BC7-31F6-4091-B1B6-E72A4D25515C}" type="slidenum">
              <a:rPr lang="en-US" smtClean="0"/>
              <a:t>‹#›</a:t>
            </a:fld>
            <a:endParaRPr lang="en-US"/>
          </a:p>
        </p:txBody>
      </p:sp>
    </p:spTree>
    <p:extLst>
      <p:ext uri="{BB962C8B-B14F-4D97-AF65-F5344CB8AC3E}">
        <p14:creationId xmlns:p14="http://schemas.microsoft.com/office/powerpoint/2010/main" val="1991826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2BAE90-12C7-4F34-A9DF-80C7E19C4175}" type="datetimeFigureOut">
              <a:rPr lang="en-US" smtClean="0"/>
              <a:t>5/14/2019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F51BC7-31F6-4091-B1B6-E72A4D25515C}" type="slidenum">
              <a:rPr lang="en-US" smtClean="0"/>
              <a:t>‹#›</a:t>
            </a:fld>
            <a:endParaRPr lang="en-US"/>
          </a:p>
        </p:txBody>
      </p:sp>
    </p:spTree>
    <p:extLst>
      <p:ext uri="{BB962C8B-B14F-4D97-AF65-F5344CB8AC3E}">
        <p14:creationId xmlns:p14="http://schemas.microsoft.com/office/powerpoint/2010/main" val="3234532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2BAE90-12C7-4F34-A9DF-80C7E19C4175}" type="datetimeFigureOut">
              <a:rPr lang="en-US" smtClean="0"/>
              <a:t>5/14/2019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F51BC7-31F6-4091-B1B6-E72A4D25515C}" type="slidenum">
              <a:rPr lang="en-US" smtClean="0"/>
              <a:t>‹#›</a:t>
            </a:fld>
            <a:endParaRPr lang="en-US"/>
          </a:p>
        </p:txBody>
      </p:sp>
    </p:spTree>
    <p:extLst>
      <p:ext uri="{BB962C8B-B14F-4D97-AF65-F5344CB8AC3E}">
        <p14:creationId xmlns:p14="http://schemas.microsoft.com/office/powerpoint/2010/main" val="254222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BAE90-12C7-4F34-A9DF-80C7E19C4175}" type="datetimeFigureOut">
              <a:rPr lang="en-US" smtClean="0"/>
              <a:t>5/14/2019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F51BC7-31F6-4091-B1B6-E72A4D25515C}" type="slidenum">
              <a:rPr lang="en-US" smtClean="0"/>
              <a:t>‹#›</a:t>
            </a:fld>
            <a:endParaRPr lang="en-US"/>
          </a:p>
        </p:txBody>
      </p:sp>
    </p:spTree>
    <p:extLst>
      <p:ext uri="{BB962C8B-B14F-4D97-AF65-F5344CB8AC3E}">
        <p14:creationId xmlns:p14="http://schemas.microsoft.com/office/powerpoint/2010/main" val="54181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52BAE90-12C7-4F34-A9DF-80C7E19C4175}"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F51BC7-31F6-4091-B1B6-E72A4D25515C}" type="slidenum">
              <a:rPr lang="en-US" smtClean="0"/>
              <a:t>‹#›</a:t>
            </a:fld>
            <a:endParaRPr lang="en-US"/>
          </a:p>
        </p:txBody>
      </p:sp>
    </p:spTree>
    <p:extLst>
      <p:ext uri="{BB962C8B-B14F-4D97-AF65-F5344CB8AC3E}">
        <p14:creationId xmlns:p14="http://schemas.microsoft.com/office/powerpoint/2010/main" val="3849779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52BAE90-12C7-4F34-A9DF-80C7E19C4175}"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F51BC7-31F6-4091-B1B6-E72A4D25515C}" type="slidenum">
              <a:rPr lang="en-US" smtClean="0"/>
              <a:t>‹#›</a:t>
            </a:fld>
            <a:endParaRPr lang="en-US"/>
          </a:p>
        </p:txBody>
      </p:sp>
    </p:spTree>
    <p:extLst>
      <p:ext uri="{BB962C8B-B14F-4D97-AF65-F5344CB8AC3E}">
        <p14:creationId xmlns:p14="http://schemas.microsoft.com/office/powerpoint/2010/main" val="4163341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BAE90-12C7-4F34-A9DF-80C7E19C4175}" type="datetimeFigureOut">
              <a:rPr lang="en-US" smtClean="0"/>
              <a:t>5/14/2019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51BC7-31F6-4091-B1B6-E72A4D25515C}" type="slidenum">
              <a:rPr lang="en-US" smtClean="0"/>
              <a:t>‹#›</a:t>
            </a:fld>
            <a:endParaRPr lang="en-US"/>
          </a:p>
        </p:txBody>
      </p:sp>
    </p:spTree>
    <p:extLst>
      <p:ext uri="{BB962C8B-B14F-4D97-AF65-F5344CB8AC3E}">
        <p14:creationId xmlns:p14="http://schemas.microsoft.com/office/powerpoint/2010/main" val="4038634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24" y="63279"/>
            <a:ext cx="7923414" cy="1325563"/>
          </a:xfrm>
        </p:spPr>
        <p:txBody>
          <a:bodyPr>
            <a:normAutofit/>
          </a:bodyPr>
          <a:lstStyle/>
          <a:p>
            <a:r>
              <a:rPr lang="en-US" sz="4000" dirty="0" smtClean="0">
                <a:latin typeface="+mn-lt"/>
              </a:rPr>
              <a:t>Jen</a:t>
            </a:r>
            <a:endParaRPr lang="en-US" sz="4000" dirty="0">
              <a:latin typeface="+mn-lt"/>
            </a:endParaRPr>
          </a:p>
        </p:txBody>
      </p:sp>
      <p:sp>
        <p:nvSpPr>
          <p:cNvPr id="10" name="TextBox 9"/>
          <p:cNvSpPr txBox="1"/>
          <p:nvPr/>
        </p:nvSpPr>
        <p:spPr>
          <a:xfrm>
            <a:off x="6342159" y="1214413"/>
            <a:ext cx="5283784" cy="3754874"/>
          </a:xfrm>
          <a:prstGeom prst="rect">
            <a:avLst/>
          </a:prstGeom>
          <a:solidFill>
            <a:schemeClr val="bg1"/>
          </a:solidFill>
          <a:ln>
            <a:solidFill>
              <a:schemeClr val="tx1"/>
            </a:solidFill>
          </a:ln>
        </p:spPr>
        <p:txBody>
          <a:bodyPr wrap="square" rtlCol="0">
            <a:spAutoFit/>
          </a:bodyPr>
          <a:lstStyle/>
          <a:p>
            <a:r>
              <a:rPr lang="en-US" sz="1400" b="1" dirty="0" smtClean="0">
                <a:solidFill>
                  <a:srgbClr val="FF9900"/>
                </a:solidFill>
              </a:rPr>
              <a:t>Jen’s story</a:t>
            </a:r>
            <a:endParaRPr lang="en-US" sz="1400" dirty="0">
              <a:solidFill>
                <a:srgbClr val="FF9900"/>
              </a:solidFill>
            </a:endParaRPr>
          </a:p>
          <a:p>
            <a:r>
              <a:rPr lang="en-US" sz="1400" dirty="0"/>
              <a:t>Jen is new to Butler </a:t>
            </a:r>
            <a:r>
              <a:rPr lang="en-US" sz="1400" dirty="0" smtClean="0"/>
              <a:t>but </a:t>
            </a:r>
            <a:r>
              <a:rPr lang="en-US" sz="1400" dirty="0"/>
              <a:t>has 27 years </a:t>
            </a:r>
            <a:r>
              <a:rPr lang="en-US" sz="1400" dirty="0" smtClean="0"/>
              <a:t>experience </a:t>
            </a:r>
            <a:r>
              <a:rPr lang="en-US" sz="1400" dirty="0"/>
              <a:t>in packaging.  She’s heard that </a:t>
            </a:r>
            <a:r>
              <a:rPr lang="en-US" sz="1400" dirty="0" smtClean="0"/>
              <a:t>Laddawn </a:t>
            </a:r>
            <a:r>
              <a:rPr lang="en-US" sz="1400" dirty="0"/>
              <a:t>is great but that has not been her experience so </a:t>
            </a:r>
            <a:r>
              <a:rPr lang="en-US" sz="1400" dirty="0" smtClean="0"/>
              <a:t>far. She has a love/hate relationship with Lamika that typically revolves around “fire fighting” and not “educating” on the website.  </a:t>
            </a:r>
          </a:p>
          <a:p>
            <a:endParaRPr lang="en-US" sz="1400" dirty="0"/>
          </a:p>
          <a:p>
            <a:r>
              <a:rPr lang="en-US" sz="1400" dirty="0" smtClean="0"/>
              <a:t>She is extremely busy and has a stack of paperwork on her desk at all times. She would love to reduce it. She is efficient with technology but does not let it run her life.  Her business is different than most because their orders are exclusively picked up, so planning is difficult when we do not have product ready on the scheduled date.</a:t>
            </a:r>
          </a:p>
          <a:p>
            <a:endParaRPr lang="en-US" sz="1400" i="1" dirty="0" smtClean="0"/>
          </a:p>
          <a:p>
            <a:r>
              <a:rPr lang="en-US" sz="1400" b="1" dirty="0">
                <a:solidFill>
                  <a:srgbClr val="FF9900"/>
                </a:solidFill>
              </a:rPr>
              <a:t>Challenges/Concerns: </a:t>
            </a:r>
          </a:p>
          <a:p>
            <a:r>
              <a:rPr lang="en-US" sz="1400" dirty="0"/>
              <a:t>She would like to get accurate confirmations in a timely manner.  </a:t>
            </a:r>
          </a:p>
          <a:p>
            <a:r>
              <a:rPr lang="en-US" sz="1400" dirty="0" smtClean="0"/>
              <a:t>She also </a:t>
            </a:r>
            <a:r>
              <a:rPr lang="en-US" sz="1400" dirty="0"/>
              <a:t>needs items to be ready on the date they are acknowledged.   </a:t>
            </a:r>
          </a:p>
          <a:p>
            <a:r>
              <a:rPr lang="en-US" sz="1400" dirty="0" smtClean="0"/>
              <a:t>She would </a:t>
            </a:r>
            <a:r>
              <a:rPr lang="en-US" sz="1400" dirty="0"/>
              <a:t>like better turnaround on credit when a return is made. She ends up calling/emailing </a:t>
            </a:r>
            <a:r>
              <a:rPr lang="en-US" sz="1400" dirty="0" err="1"/>
              <a:t>Lamika</a:t>
            </a:r>
            <a:r>
              <a:rPr lang="en-US" sz="1400" dirty="0"/>
              <a:t> </a:t>
            </a:r>
            <a:r>
              <a:rPr lang="en-US" sz="1400" dirty="0" smtClean="0"/>
              <a:t>every day</a:t>
            </a:r>
            <a:r>
              <a:rPr lang="en-US" sz="1400" dirty="0"/>
              <a:t>. </a:t>
            </a:r>
          </a:p>
        </p:txBody>
      </p:sp>
      <p:pic>
        <p:nvPicPr>
          <p:cNvPr id="4" name="Picture 3"/>
          <p:cNvPicPr>
            <a:picLocks noChangeAspect="1"/>
          </p:cNvPicPr>
          <p:nvPr/>
        </p:nvPicPr>
        <p:blipFill>
          <a:blip r:embed="rId3"/>
          <a:stretch>
            <a:fillRect/>
          </a:stretch>
        </p:blipFill>
        <p:spPr>
          <a:xfrm>
            <a:off x="490451" y="1214413"/>
            <a:ext cx="1594972" cy="2077809"/>
          </a:xfrm>
          <a:prstGeom prst="rect">
            <a:avLst/>
          </a:prstGeom>
        </p:spPr>
      </p:pic>
      <p:sp>
        <p:nvSpPr>
          <p:cNvPr id="17" name="TextBox 16"/>
          <p:cNvSpPr txBox="1"/>
          <p:nvPr/>
        </p:nvSpPr>
        <p:spPr>
          <a:xfrm>
            <a:off x="407324" y="3423467"/>
            <a:ext cx="2254135" cy="3323987"/>
          </a:xfrm>
          <a:prstGeom prst="rect">
            <a:avLst/>
          </a:prstGeom>
          <a:solidFill>
            <a:schemeClr val="bg1"/>
          </a:solidFill>
          <a:ln>
            <a:solidFill>
              <a:schemeClr val="tx1"/>
            </a:solidFill>
          </a:ln>
        </p:spPr>
        <p:txBody>
          <a:bodyPr wrap="square" rtlCol="0">
            <a:spAutoFit/>
          </a:bodyPr>
          <a:lstStyle/>
          <a:p>
            <a:r>
              <a:rPr lang="en-US" sz="1400" dirty="0">
                <a:solidFill>
                  <a:srgbClr val="FF9900"/>
                </a:solidFill>
              </a:rPr>
              <a:t>Age</a:t>
            </a:r>
            <a:r>
              <a:rPr lang="en-US" sz="1400" dirty="0" smtClean="0">
                <a:solidFill>
                  <a:srgbClr val="FF9900"/>
                </a:solidFill>
              </a:rPr>
              <a:t>: </a:t>
            </a:r>
            <a:r>
              <a:rPr lang="en-US" sz="1400" dirty="0" smtClean="0"/>
              <a:t>45</a:t>
            </a:r>
            <a:endParaRPr lang="en-US" sz="1400" dirty="0"/>
          </a:p>
          <a:p>
            <a:r>
              <a:rPr lang="en-US" sz="1400" dirty="0">
                <a:solidFill>
                  <a:srgbClr val="FF9900"/>
                </a:solidFill>
              </a:rPr>
              <a:t>Education</a:t>
            </a:r>
            <a:r>
              <a:rPr lang="en-US" sz="1400" dirty="0" smtClean="0">
                <a:solidFill>
                  <a:srgbClr val="FF9900"/>
                </a:solidFill>
              </a:rPr>
              <a:t>: </a:t>
            </a:r>
            <a:r>
              <a:rPr lang="en-US" sz="1400" dirty="0" smtClean="0"/>
              <a:t>BA</a:t>
            </a:r>
            <a:endParaRPr lang="en-US" sz="1400" dirty="0"/>
          </a:p>
          <a:p>
            <a:r>
              <a:rPr lang="en-US" sz="1400" dirty="0">
                <a:solidFill>
                  <a:srgbClr val="FF9900"/>
                </a:solidFill>
              </a:rPr>
              <a:t>Social Networks</a:t>
            </a:r>
            <a:r>
              <a:rPr lang="en-US" sz="1400" dirty="0" smtClean="0">
                <a:solidFill>
                  <a:srgbClr val="FF9900"/>
                </a:solidFill>
              </a:rPr>
              <a:t>: </a:t>
            </a:r>
          </a:p>
          <a:p>
            <a:r>
              <a:rPr lang="en-US" sz="1400" dirty="0" smtClean="0"/>
              <a:t>Facebook</a:t>
            </a:r>
            <a:r>
              <a:rPr lang="en-US" sz="1400" dirty="0"/>
              <a:t>, </a:t>
            </a:r>
            <a:r>
              <a:rPr lang="en-US" sz="1400" dirty="0" smtClean="0"/>
              <a:t>Instagram, LinkedIn </a:t>
            </a:r>
            <a:endParaRPr lang="en-US" sz="1400" dirty="0"/>
          </a:p>
          <a:p>
            <a:r>
              <a:rPr lang="en-US" sz="1400" dirty="0" smtClean="0">
                <a:solidFill>
                  <a:srgbClr val="FF9900"/>
                </a:solidFill>
              </a:rPr>
              <a:t>Company Name:  </a:t>
            </a:r>
          </a:p>
          <a:p>
            <a:r>
              <a:rPr lang="en-US" sz="1400" dirty="0"/>
              <a:t>Butler </a:t>
            </a:r>
            <a:r>
              <a:rPr lang="en-US" sz="1400" dirty="0" err="1"/>
              <a:t>Dearden</a:t>
            </a:r>
            <a:endParaRPr lang="en-US" sz="1400" dirty="0"/>
          </a:p>
          <a:p>
            <a:r>
              <a:rPr lang="en-US" sz="1400" dirty="0" smtClean="0">
                <a:solidFill>
                  <a:srgbClr val="FF9900"/>
                </a:solidFill>
              </a:rPr>
              <a:t>Company </a:t>
            </a:r>
            <a:r>
              <a:rPr lang="en-US" sz="1400" dirty="0">
                <a:solidFill>
                  <a:srgbClr val="FF9900"/>
                </a:solidFill>
              </a:rPr>
              <a:t>Size: </a:t>
            </a:r>
            <a:r>
              <a:rPr lang="en-US" sz="1400" dirty="0" smtClean="0"/>
              <a:t>45</a:t>
            </a:r>
          </a:p>
          <a:p>
            <a:r>
              <a:rPr lang="en-US" sz="1400" dirty="0">
                <a:solidFill>
                  <a:srgbClr val="FF9900"/>
                </a:solidFill>
              </a:rPr>
              <a:t>Job Title</a:t>
            </a:r>
            <a:r>
              <a:rPr lang="en-US" sz="1400" dirty="0" smtClean="0">
                <a:solidFill>
                  <a:srgbClr val="FF9900"/>
                </a:solidFill>
              </a:rPr>
              <a:t>: </a:t>
            </a:r>
            <a:r>
              <a:rPr lang="en-US" sz="1400" dirty="0"/>
              <a:t>Purchasing </a:t>
            </a:r>
            <a:r>
              <a:rPr lang="en-US" sz="1400" dirty="0" smtClean="0"/>
              <a:t>Manager</a:t>
            </a:r>
            <a:endParaRPr lang="en-US" sz="1400" dirty="0"/>
          </a:p>
          <a:p>
            <a:r>
              <a:rPr lang="en-US" sz="1400" dirty="0" smtClean="0">
                <a:solidFill>
                  <a:srgbClr val="FF9900"/>
                </a:solidFill>
              </a:rPr>
              <a:t>Industry: </a:t>
            </a:r>
            <a:r>
              <a:rPr lang="en-US" sz="1400" dirty="0"/>
              <a:t>Paper, Industrial, Janitorial</a:t>
            </a:r>
          </a:p>
          <a:p>
            <a:r>
              <a:rPr lang="en-US" sz="1400" dirty="0" smtClean="0">
                <a:solidFill>
                  <a:srgbClr val="FF9900"/>
                </a:solidFill>
              </a:rPr>
              <a:t>Tenure in Industry: </a:t>
            </a:r>
            <a:r>
              <a:rPr lang="en-US" sz="1400" dirty="0"/>
              <a:t>27 </a:t>
            </a:r>
            <a:r>
              <a:rPr lang="en-US" sz="1400" dirty="0" smtClean="0"/>
              <a:t>years</a:t>
            </a:r>
          </a:p>
          <a:p>
            <a:r>
              <a:rPr lang="en-US" sz="1400" dirty="0" smtClean="0">
                <a:solidFill>
                  <a:srgbClr val="FF9900"/>
                </a:solidFill>
              </a:rPr>
              <a:t>Business Type:</a:t>
            </a:r>
          </a:p>
          <a:p>
            <a:r>
              <a:rPr lang="en-US" sz="1400" dirty="0" smtClean="0"/>
              <a:t>Mid-sized </a:t>
            </a:r>
            <a:r>
              <a:rPr lang="en-US" sz="1400" dirty="0"/>
              <a:t>Distributor</a:t>
            </a:r>
            <a:endParaRPr lang="en-US" sz="1400" dirty="0" smtClean="0"/>
          </a:p>
        </p:txBody>
      </p:sp>
      <p:grpSp>
        <p:nvGrpSpPr>
          <p:cNvPr id="8" name="Group 7"/>
          <p:cNvGrpSpPr/>
          <p:nvPr/>
        </p:nvGrpSpPr>
        <p:grpSpPr>
          <a:xfrm>
            <a:off x="3020120" y="1214413"/>
            <a:ext cx="2825486" cy="3970318"/>
            <a:chOff x="7134423" y="1388842"/>
            <a:chExt cx="2825486" cy="3970318"/>
          </a:xfrm>
        </p:grpSpPr>
        <p:sp>
          <p:nvSpPr>
            <p:cNvPr id="19" name="TextBox 18"/>
            <p:cNvSpPr txBox="1"/>
            <p:nvPr/>
          </p:nvSpPr>
          <p:spPr>
            <a:xfrm>
              <a:off x="7134423" y="1388842"/>
              <a:ext cx="2825486" cy="3970318"/>
            </a:xfrm>
            <a:prstGeom prst="rect">
              <a:avLst/>
            </a:prstGeom>
            <a:solidFill>
              <a:schemeClr val="bg1"/>
            </a:solidFill>
            <a:ln>
              <a:solidFill>
                <a:schemeClr val="tx1"/>
              </a:solidFill>
            </a:ln>
          </p:spPr>
          <p:txBody>
            <a:bodyPr wrap="square" rtlCol="0">
              <a:spAutoFit/>
            </a:bodyPr>
            <a:lstStyle/>
            <a:p>
              <a:r>
                <a:rPr lang="en-US" sz="1400" b="1" dirty="0" smtClean="0">
                  <a:solidFill>
                    <a:srgbClr val="FF9900"/>
                  </a:solidFill>
                </a:rPr>
                <a:t>Experience</a:t>
              </a:r>
            </a:p>
            <a:p>
              <a:endParaRPr lang="en-US" sz="1400" dirty="0" smtClean="0">
                <a:solidFill>
                  <a:srgbClr val="FF9900"/>
                </a:solidFill>
              </a:endParaRPr>
            </a:p>
            <a:p>
              <a:r>
                <a:rPr lang="en-US" sz="1400" dirty="0" smtClean="0">
                  <a:solidFill>
                    <a:srgbClr val="FF9900"/>
                  </a:solidFill>
                </a:rPr>
                <a:t>Technology &amp; Web Use:</a:t>
              </a:r>
            </a:p>
            <a:p>
              <a:r>
                <a:rPr lang="en-US" sz="1400" dirty="0" smtClean="0"/>
                <a:t>Intermediate</a:t>
              </a:r>
            </a:p>
            <a:p>
              <a:r>
                <a:rPr lang="en-US" sz="1400" dirty="0" smtClean="0">
                  <a:solidFill>
                    <a:srgbClr val="FF9900"/>
                  </a:solidFill>
                </a:rPr>
                <a:t>Packaging:</a:t>
              </a:r>
            </a:p>
            <a:p>
              <a:r>
                <a:rPr lang="en-US" sz="1400" dirty="0" smtClean="0"/>
                <a:t>Expert</a:t>
              </a:r>
            </a:p>
            <a:p>
              <a:r>
                <a:rPr lang="en-US" sz="1400" dirty="0" smtClean="0">
                  <a:solidFill>
                    <a:srgbClr val="FF9900"/>
                  </a:solidFill>
                </a:rPr>
                <a:t>Context of use:</a:t>
              </a:r>
            </a:p>
            <a:p>
              <a:r>
                <a:rPr lang="en-US" sz="1400" dirty="0" smtClean="0"/>
                <a:t>Quoting </a:t>
              </a:r>
              <a:r>
                <a:rPr lang="en-US" sz="1400" dirty="0"/>
                <a:t>and sharing to herself</a:t>
              </a:r>
            </a:p>
            <a:p>
              <a:r>
                <a:rPr lang="en-US" sz="1400" dirty="0" smtClean="0">
                  <a:solidFill>
                    <a:srgbClr val="FF9900"/>
                  </a:solidFill>
                </a:rPr>
                <a:t>Preferred method of communication:</a:t>
              </a:r>
            </a:p>
            <a:p>
              <a:r>
                <a:rPr lang="en-US" sz="1400" dirty="0" smtClean="0"/>
                <a:t>Email</a:t>
              </a:r>
            </a:p>
            <a:p>
              <a:r>
                <a:rPr lang="en-US" sz="1400" dirty="0" smtClean="0">
                  <a:solidFill>
                    <a:srgbClr val="FF9900"/>
                  </a:solidFill>
                </a:rPr>
                <a:t>Gains Knowledge by:</a:t>
              </a:r>
            </a:p>
            <a:p>
              <a:r>
                <a:rPr lang="en-US" sz="1400" dirty="0"/>
                <a:t>Laddawn.com, email, call</a:t>
              </a:r>
            </a:p>
            <a:p>
              <a:endParaRPr lang="en-US" sz="1400" dirty="0">
                <a:solidFill>
                  <a:srgbClr val="FF9900"/>
                </a:solidFill>
              </a:endParaRPr>
            </a:p>
            <a:p>
              <a:r>
                <a:rPr lang="en-US" sz="1400" dirty="0">
                  <a:solidFill>
                    <a:srgbClr val="FF9900"/>
                  </a:solidFill>
                </a:rPr>
                <a:t>10 week activity:</a:t>
              </a:r>
              <a:endParaRPr lang="en-US" sz="1400" dirty="0"/>
            </a:p>
            <a:p>
              <a:r>
                <a:rPr lang="en-US" sz="1400" dirty="0" smtClean="0"/>
                <a:t>Logins </a:t>
              </a:r>
              <a:r>
                <a:rPr lang="en-US" sz="1400" dirty="0"/>
                <a:t>– </a:t>
              </a:r>
              <a:r>
                <a:rPr lang="en-US" sz="1400" dirty="0" smtClean="0"/>
                <a:t>47</a:t>
              </a:r>
              <a:endParaRPr lang="en-US" sz="1400" dirty="0"/>
            </a:p>
            <a:p>
              <a:r>
                <a:rPr lang="en-US" sz="1400" dirty="0"/>
                <a:t>Finds – </a:t>
              </a:r>
              <a:r>
                <a:rPr lang="en-US" sz="1400" dirty="0" smtClean="0"/>
                <a:t>105</a:t>
              </a:r>
              <a:endParaRPr lang="en-US" sz="1400" dirty="0"/>
            </a:p>
            <a:p>
              <a:r>
                <a:rPr lang="en-US" sz="1400" dirty="0"/>
                <a:t>Ext. Shares – </a:t>
              </a:r>
              <a:r>
                <a:rPr lang="en-US" sz="1400" dirty="0" smtClean="0"/>
                <a:t>11</a:t>
              </a:r>
              <a:endParaRPr lang="en-US" sz="1400" dirty="0"/>
            </a:p>
          </p:txBody>
        </p:sp>
        <p:grpSp>
          <p:nvGrpSpPr>
            <p:cNvPr id="20" name="Group 19"/>
            <p:cNvGrpSpPr/>
            <p:nvPr/>
          </p:nvGrpSpPr>
          <p:grpSpPr>
            <a:xfrm>
              <a:off x="8284520" y="2107845"/>
              <a:ext cx="375241" cy="207884"/>
              <a:chOff x="5002033" y="852071"/>
              <a:chExt cx="375241" cy="200026"/>
            </a:xfrm>
          </p:grpSpPr>
          <p:pic>
            <p:nvPicPr>
              <p:cNvPr id="29" name="Picture 28"/>
              <p:cNvPicPr>
                <a:picLocks noChangeAspect="1"/>
              </p:cNvPicPr>
              <p:nvPr/>
            </p:nvPicPr>
            <p:blipFill>
              <a:blip r:embed="rId4"/>
              <a:stretch>
                <a:fillRect/>
              </a:stretch>
            </p:blipFill>
            <p:spPr>
              <a:xfrm>
                <a:off x="5002033" y="852071"/>
                <a:ext cx="180975" cy="200025"/>
              </a:xfrm>
              <a:prstGeom prst="rect">
                <a:avLst/>
              </a:prstGeom>
            </p:spPr>
          </p:pic>
          <p:pic>
            <p:nvPicPr>
              <p:cNvPr id="30" name="Picture 29"/>
              <p:cNvPicPr>
                <a:picLocks noChangeAspect="1"/>
              </p:cNvPicPr>
              <p:nvPr/>
            </p:nvPicPr>
            <p:blipFill>
              <a:blip r:embed="rId4"/>
              <a:stretch>
                <a:fillRect/>
              </a:stretch>
            </p:blipFill>
            <p:spPr>
              <a:xfrm>
                <a:off x="5196299" y="852072"/>
                <a:ext cx="180975" cy="200025"/>
              </a:xfrm>
              <a:prstGeom prst="rect">
                <a:avLst/>
              </a:prstGeom>
            </p:spPr>
          </p:pic>
        </p:grpSp>
        <p:grpSp>
          <p:nvGrpSpPr>
            <p:cNvPr id="21" name="Group 20"/>
            <p:cNvGrpSpPr/>
            <p:nvPr/>
          </p:nvGrpSpPr>
          <p:grpSpPr>
            <a:xfrm>
              <a:off x="8039518" y="2510512"/>
              <a:ext cx="368316" cy="208801"/>
              <a:chOff x="4651992" y="1330385"/>
              <a:chExt cx="368316" cy="200909"/>
            </a:xfrm>
          </p:grpSpPr>
          <p:pic>
            <p:nvPicPr>
              <p:cNvPr id="27" name="Picture 26"/>
              <p:cNvPicPr>
                <a:picLocks noChangeAspect="1"/>
              </p:cNvPicPr>
              <p:nvPr/>
            </p:nvPicPr>
            <p:blipFill>
              <a:blip r:embed="rId4"/>
              <a:stretch>
                <a:fillRect/>
              </a:stretch>
            </p:blipFill>
            <p:spPr>
              <a:xfrm>
                <a:off x="4839333" y="1331269"/>
                <a:ext cx="180975" cy="200025"/>
              </a:xfrm>
              <a:prstGeom prst="rect">
                <a:avLst/>
              </a:prstGeom>
            </p:spPr>
          </p:pic>
          <p:pic>
            <p:nvPicPr>
              <p:cNvPr id="28" name="Picture 27"/>
              <p:cNvPicPr>
                <a:picLocks noChangeAspect="1"/>
              </p:cNvPicPr>
              <p:nvPr/>
            </p:nvPicPr>
            <p:blipFill>
              <a:blip r:embed="rId4"/>
              <a:stretch>
                <a:fillRect/>
              </a:stretch>
            </p:blipFill>
            <p:spPr>
              <a:xfrm>
                <a:off x="4651992" y="1330385"/>
                <a:ext cx="180975" cy="200025"/>
              </a:xfrm>
              <a:prstGeom prst="rect">
                <a:avLst/>
              </a:prstGeom>
            </p:spPr>
          </p:pic>
        </p:grpSp>
        <p:pic>
          <p:nvPicPr>
            <p:cNvPr id="32" name="Picture 31"/>
            <p:cNvPicPr>
              <a:picLocks noChangeAspect="1"/>
            </p:cNvPicPr>
            <p:nvPr/>
          </p:nvPicPr>
          <p:blipFill>
            <a:blip r:embed="rId4"/>
            <a:stretch>
              <a:fillRect/>
            </a:stretch>
          </p:blipFill>
          <p:spPr>
            <a:xfrm>
              <a:off x="7858543" y="2516782"/>
              <a:ext cx="180975" cy="207882"/>
            </a:xfrm>
            <a:prstGeom prst="rect">
              <a:avLst/>
            </a:prstGeom>
          </p:spPr>
        </p:pic>
      </p:grpSp>
    </p:spTree>
    <p:extLst>
      <p:ext uri="{BB962C8B-B14F-4D97-AF65-F5344CB8AC3E}">
        <p14:creationId xmlns:p14="http://schemas.microsoft.com/office/powerpoint/2010/main" val="3854205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24" y="63279"/>
            <a:ext cx="7923414" cy="1325563"/>
          </a:xfrm>
        </p:spPr>
        <p:txBody>
          <a:bodyPr>
            <a:normAutofit/>
          </a:bodyPr>
          <a:lstStyle/>
          <a:p>
            <a:r>
              <a:rPr lang="en-US" sz="4000" dirty="0" smtClean="0">
                <a:latin typeface="+mn-lt"/>
              </a:rPr>
              <a:t>Mark</a:t>
            </a:r>
            <a:endParaRPr lang="en-US" sz="4000" dirty="0">
              <a:latin typeface="+mn-lt"/>
            </a:endParaRPr>
          </a:p>
        </p:txBody>
      </p:sp>
      <p:sp>
        <p:nvSpPr>
          <p:cNvPr id="10" name="TextBox 9"/>
          <p:cNvSpPr txBox="1"/>
          <p:nvPr/>
        </p:nvSpPr>
        <p:spPr>
          <a:xfrm>
            <a:off x="6342159" y="1214413"/>
            <a:ext cx="5255792" cy="4401205"/>
          </a:xfrm>
          <a:prstGeom prst="rect">
            <a:avLst/>
          </a:prstGeom>
          <a:solidFill>
            <a:schemeClr val="bg1"/>
          </a:solidFill>
          <a:ln>
            <a:solidFill>
              <a:schemeClr val="tx1"/>
            </a:solidFill>
          </a:ln>
        </p:spPr>
        <p:txBody>
          <a:bodyPr wrap="square" rtlCol="0">
            <a:spAutoFit/>
          </a:bodyPr>
          <a:lstStyle/>
          <a:p>
            <a:r>
              <a:rPr lang="en-US" sz="1400" b="1" dirty="0" smtClean="0">
                <a:solidFill>
                  <a:srgbClr val="FF9900"/>
                </a:solidFill>
              </a:rPr>
              <a:t>Mark’s story</a:t>
            </a:r>
            <a:endParaRPr lang="en-US" sz="1400" dirty="0">
              <a:solidFill>
                <a:srgbClr val="FF9900"/>
              </a:solidFill>
            </a:endParaRPr>
          </a:p>
          <a:p>
            <a:r>
              <a:rPr lang="en-US" sz="1400" dirty="0"/>
              <a:t>“I try to spend most of my day on the road visiting customers and seeking new business. We don’t have a purchasing team </a:t>
            </a:r>
            <a:r>
              <a:rPr lang="en-US" sz="1400" dirty="0" smtClean="0"/>
              <a:t>so </a:t>
            </a:r>
            <a:r>
              <a:rPr lang="en-US" sz="1400" dirty="0"/>
              <a:t>we all source our own products.  I work with about 40 </a:t>
            </a:r>
            <a:r>
              <a:rPr lang="en-US" sz="1400" dirty="0" smtClean="0"/>
              <a:t>vendors. </a:t>
            </a:r>
            <a:r>
              <a:rPr lang="en-US" sz="1400" dirty="0"/>
              <a:t>We moved a lot of </a:t>
            </a:r>
            <a:r>
              <a:rPr lang="en-US" sz="1400" dirty="0" smtClean="0"/>
              <a:t>stock </a:t>
            </a:r>
            <a:r>
              <a:rPr lang="en-US" sz="1400" dirty="0"/>
              <a:t>business to you </a:t>
            </a:r>
            <a:r>
              <a:rPr lang="en-US" sz="1400" dirty="0" smtClean="0"/>
              <a:t>years </a:t>
            </a:r>
            <a:r>
              <a:rPr lang="en-US" sz="1400" dirty="0"/>
              <a:t>ago because you </a:t>
            </a:r>
            <a:r>
              <a:rPr lang="en-US" sz="1400" dirty="0" smtClean="0"/>
              <a:t>have </a:t>
            </a:r>
            <a:r>
              <a:rPr lang="en-US" sz="1400" dirty="0"/>
              <a:t>a system that surpasses all others.  We understand the value in what you guys do</a:t>
            </a:r>
            <a:r>
              <a:rPr lang="en-US" sz="1400" dirty="0" smtClean="0"/>
              <a:t>.”</a:t>
            </a:r>
          </a:p>
          <a:p>
            <a:endParaRPr lang="en-US" sz="1400" dirty="0"/>
          </a:p>
          <a:p>
            <a:r>
              <a:rPr lang="en-US" sz="1400" dirty="0" smtClean="0"/>
              <a:t>He </a:t>
            </a:r>
            <a:r>
              <a:rPr lang="en-US" sz="1400" dirty="0"/>
              <a:t>has been with Diversified for almost 20 years and is their top salesman.   He typically works in the office for a short time each morning </a:t>
            </a:r>
            <a:r>
              <a:rPr lang="en-US" sz="1400" dirty="0" smtClean="0"/>
              <a:t>and then hits the road. Ordering </a:t>
            </a:r>
            <a:r>
              <a:rPr lang="en-US" sz="1400" dirty="0"/>
              <a:t>from Laddawn takes much less leg-work.  He emails PO’s to us most often and will call for rush/same day orders.  </a:t>
            </a:r>
            <a:r>
              <a:rPr lang="en-US" sz="1400" dirty="0" smtClean="0"/>
              <a:t>He </a:t>
            </a:r>
            <a:r>
              <a:rPr lang="en-US" sz="1400" dirty="0"/>
              <a:t>doesn’t order </a:t>
            </a:r>
            <a:r>
              <a:rPr lang="en-US" sz="1400" dirty="0" smtClean="0"/>
              <a:t>online</a:t>
            </a:r>
            <a:r>
              <a:rPr lang="en-US" sz="1400" dirty="0"/>
              <a:t>,</a:t>
            </a:r>
            <a:r>
              <a:rPr lang="en-US" sz="1400" dirty="0" smtClean="0"/>
              <a:t> </a:t>
            </a:r>
            <a:r>
              <a:rPr lang="en-US" sz="1400" dirty="0"/>
              <a:t>at work or in his personal life.  He’ll call for pricing and </a:t>
            </a:r>
            <a:r>
              <a:rPr lang="en-US" sz="1400" dirty="0" smtClean="0"/>
              <a:t>info </a:t>
            </a:r>
            <a:r>
              <a:rPr lang="en-US" sz="1400" dirty="0"/>
              <a:t>on products, but </a:t>
            </a:r>
            <a:r>
              <a:rPr lang="en-US" sz="1400" dirty="0" smtClean="0"/>
              <a:t>does </a:t>
            </a:r>
            <a:r>
              <a:rPr lang="en-US" sz="1400" dirty="0"/>
              <a:t>not trust </a:t>
            </a:r>
            <a:r>
              <a:rPr lang="en-US" sz="1400" dirty="0" smtClean="0"/>
              <a:t>online ordering.  </a:t>
            </a:r>
            <a:r>
              <a:rPr lang="en-US" sz="1400" dirty="0"/>
              <a:t>He uses Microsoft </a:t>
            </a:r>
            <a:r>
              <a:rPr lang="en-US" sz="1400" dirty="0" smtClean="0"/>
              <a:t>in </a:t>
            </a:r>
            <a:r>
              <a:rPr lang="en-US" sz="1400" dirty="0"/>
              <a:t>the office for </a:t>
            </a:r>
            <a:r>
              <a:rPr lang="en-US" sz="1400" dirty="0" smtClean="0"/>
              <a:t>email, </a:t>
            </a:r>
            <a:r>
              <a:rPr lang="en-US" sz="1400" dirty="0"/>
              <a:t>etc.  </a:t>
            </a:r>
          </a:p>
          <a:p>
            <a:endParaRPr lang="en-US" sz="1400" i="1" dirty="0" smtClean="0"/>
          </a:p>
          <a:p>
            <a:r>
              <a:rPr lang="en-US" sz="1400" b="1" dirty="0">
                <a:solidFill>
                  <a:srgbClr val="FF9900"/>
                </a:solidFill>
              </a:rPr>
              <a:t>Challenges/Concerns: </a:t>
            </a:r>
          </a:p>
          <a:p>
            <a:r>
              <a:rPr lang="en-US" sz="1400" dirty="0"/>
              <a:t>Mark says he doesn’t face a lot of challenges. He’s “old school” and has made adjustments only where he feels they were “necessary” to keep up with </a:t>
            </a:r>
            <a:r>
              <a:rPr lang="en-US" sz="1400" dirty="0" smtClean="0"/>
              <a:t>technological change. His </a:t>
            </a:r>
            <a:r>
              <a:rPr lang="en-US" sz="1400" dirty="0"/>
              <a:t>one suggestion was “You should do what Box Partners </a:t>
            </a:r>
            <a:r>
              <a:rPr lang="en-US" sz="1400" dirty="0" smtClean="0"/>
              <a:t>does.”</a:t>
            </a:r>
            <a:endParaRPr lang="en-US" sz="1400" i="1" dirty="0"/>
          </a:p>
        </p:txBody>
      </p:sp>
      <p:sp>
        <p:nvSpPr>
          <p:cNvPr id="17" name="TextBox 16"/>
          <p:cNvSpPr txBox="1"/>
          <p:nvPr/>
        </p:nvSpPr>
        <p:spPr>
          <a:xfrm>
            <a:off x="269432" y="3343227"/>
            <a:ext cx="2254135" cy="2893100"/>
          </a:xfrm>
          <a:prstGeom prst="rect">
            <a:avLst/>
          </a:prstGeom>
          <a:solidFill>
            <a:schemeClr val="bg1"/>
          </a:solidFill>
          <a:ln>
            <a:solidFill>
              <a:schemeClr val="tx1"/>
            </a:solidFill>
          </a:ln>
        </p:spPr>
        <p:txBody>
          <a:bodyPr wrap="square" rtlCol="0">
            <a:spAutoFit/>
          </a:bodyPr>
          <a:lstStyle/>
          <a:p>
            <a:r>
              <a:rPr lang="en-US" sz="1400" dirty="0">
                <a:solidFill>
                  <a:srgbClr val="FF9900"/>
                </a:solidFill>
              </a:rPr>
              <a:t>Age</a:t>
            </a:r>
            <a:r>
              <a:rPr lang="en-US" sz="1400" dirty="0" smtClean="0">
                <a:solidFill>
                  <a:srgbClr val="FF9900"/>
                </a:solidFill>
              </a:rPr>
              <a:t>: </a:t>
            </a:r>
            <a:r>
              <a:rPr lang="en-US" sz="1400" dirty="0" smtClean="0"/>
              <a:t>59</a:t>
            </a:r>
            <a:endParaRPr lang="en-US" sz="1400" dirty="0"/>
          </a:p>
          <a:p>
            <a:r>
              <a:rPr lang="en-US" sz="1400" dirty="0">
                <a:solidFill>
                  <a:srgbClr val="FF9900"/>
                </a:solidFill>
              </a:rPr>
              <a:t>Education</a:t>
            </a:r>
            <a:r>
              <a:rPr lang="en-US" sz="1400" dirty="0" smtClean="0">
                <a:solidFill>
                  <a:srgbClr val="FF9900"/>
                </a:solidFill>
              </a:rPr>
              <a:t>: </a:t>
            </a:r>
            <a:r>
              <a:rPr lang="en-US" sz="1400" dirty="0" smtClean="0"/>
              <a:t>BA</a:t>
            </a:r>
            <a:endParaRPr lang="en-US" sz="1400" dirty="0"/>
          </a:p>
          <a:p>
            <a:r>
              <a:rPr lang="en-US" sz="1400" dirty="0">
                <a:solidFill>
                  <a:srgbClr val="FF9900"/>
                </a:solidFill>
              </a:rPr>
              <a:t>Social Networks</a:t>
            </a:r>
            <a:r>
              <a:rPr lang="en-US" sz="1400" dirty="0" smtClean="0">
                <a:solidFill>
                  <a:srgbClr val="FF9900"/>
                </a:solidFill>
              </a:rPr>
              <a:t>: </a:t>
            </a:r>
          </a:p>
          <a:p>
            <a:r>
              <a:rPr lang="en-US" sz="1400" dirty="0" smtClean="0"/>
              <a:t>Facebook (doesn’t post)</a:t>
            </a:r>
            <a:endParaRPr lang="en-US" sz="1400" dirty="0"/>
          </a:p>
          <a:p>
            <a:r>
              <a:rPr lang="en-US" sz="1400" dirty="0" smtClean="0">
                <a:solidFill>
                  <a:srgbClr val="FF9900"/>
                </a:solidFill>
              </a:rPr>
              <a:t>Company Name:  </a:t>
            </a:r>
          </a:p>
          <a:p>
            <a:r>
              <a:rPr lang="en-US" sz="1400" dirty="0"/>
              <a:t>Diversified Plastics &amp; </a:t>
            </a:r>
            <a:r>
              <a:rPr lang="en-US" sz="1400" dirty="0" err="1" smtClean="0"/>
              <a:t>Pkg</a:t>
            </a:r>
            <a:endParaRPr lang="en-US" sz="1400" dirty="0" smtClean="0"/>
          </a:p>
          <a:p>
            <a:r>
              <a:rPr lang="en-US" sz="1400" dirty="0" smtClean="0">
                <a:solidFill>
                  <a:srgbClr val="FF9900"/>
                </a:solidFill>
              </a:rPr>
              <a:t>Company </a:t>
            </a:r>
            <a:r>
              <a:rPr lang="en-US" sz="1400" dirty="0">
                <a:solidFill>
                  <a:srgbClr val="FF9900"/>
                </a:solidFill>
              </a:rPr>
              <a:t>Size: </a:t>
            </a:r>
            <a:r>
              <a:rPr lang="en-US" sz="1400" dirty="0" smtClean="0"/>
              <a:t>5</a:t>
            </a:r>
          </a:p>
          <a:p>
            <a:r>
              <a:rPr lang="en-US" sz="1400" dirty="0">
                <a:solidFill>
                  <a:srgbClr val="FF9900"/>
                </a:solidFill>
              </a:rPr>
              <a:t>Job Title</a:t>
            </a:r>
            <a:r>
              <a:rPr lang="en-US" sz="1400" dirty="0" smtClean="0">
                <a:solidFill>
                  <a:srgbClr val="FF9900"/>
                </a:solidFill>
              </a:rPr>
              <a:t>: </a:t>
            </a:r>
            <a:r>
              <a:rPr lang="en-US" sz="1400" dirty="0"/>
              <a:t>Outside Sales</a:t>
            </a:r>
          </a:p>
          <a:p>
            <a:r>
              <a:rPr lang="en-US" sz="1400" dirty="0" smtClean="0">
                <a:solidFill>
                  <a:srgbClr val="FF9900"/>
                </a:solidFill>
              </a:rPr>
              <a:t>Industry: </a:t>
            </a:r>
            <a:r>
              <a:rPr lang="en-US" sz="1400" dirty="0"/>
              <a:t>Packaging</a:t>
            </a:r>
          </a:p>
          <a:p>
            <a:r>
              <a:rPr lang="en-US" sz="1400" dirty="0" smtClean="0">
                <a:solidFill>
                  <a:srgbClr val="FF9900"/>
                </a:solidFill>
              </a:rPr>
              <a:t>Tenure in Industry: </a:t>
            </a:r>
            <a:r>
              <a:rPr lang="en-US" sz="1400" dirty="0" smtClean="0"/>
              <a:t>25 years</a:t>
            </a:r>
          </a:p>
          <a:p>
            <a:r>
              <a:rPr lang="en-US" sz="1400" dirty="0" smtClean="0">
                <a:solidFill>
                  <a:srgbClr val="FF9900"/>
                </a:solidFill>
              </a:rPr>
              <a:t>Business Type:</a:t>
            </a:r>
          </a:p>
          <a:p>
            <a:r>
              <a:rPr lang="en-US" sz="1400" dirty="0" smtClean="0"/>
              <a:t>Mid-sized Regional Distributor</a:t>
            </a:r>
          </a:p>
        </p:txBody>
      </p:sp>
      <p:grpSp>
        <p:nvGrpSpPr>
          <p:cNvPr id="8" name="Group 7"/>
          <p:cNvGrpSpPr/>
          <p:nvPr/>
        </p:nvGrpSpPr>
        <p:grpSpPr>
          <a:xfrm>
            <a:off x="3020120" y="1214413"/>
            <a:ext cx="2825486" cy="3970318"/>
            <a:chOff x="7134423" y="1388842"/>
            <a:chExt cx="2825486" cy="3970318"/>
          </a:xfrm>
        </p:grpSpPr>
        <p:sp>
          <p:nvSpPr>
            <p:cNvPr id="19" name="TextBox 18"/>
            <p:cNvSpPr txBox="1"/>
            <p:nvPr/>
          </p:nvSpPr>
          <p:spPr>
            <a:xfrm>
              <a:off x="7134423" y="1388842"/>
              <a:ext cx="2825486" cy="3970318"/>
            </a:xfrm>
            <a:prstGeom prst="rect">
              <a:avLst/>
            </a:prstGeom>
            <a:solidFill>
              <a:schemeClr val="bg1"/>
            </a:solidFill>
            <a:ln>
              <a:solidFill>
                <a:schemeClr val="tx1"/>
              </a:solidFill>
            </a:ln>
          </p:spPr>
          <p:txBody>
            <a:bodyPr wrap="square" rtlCol="0">
              <a:spAutoFit/>
            </a:bodyPr>
            <a:lstStyle/>
            <a:p>
              <a:r>
                <a:rPr lang="en-US" sz="1400" b="1" dirty="0" smtClean="0">
                  <a:solidFill>
                    <a:srgbClr val="FF9900"/>
                  </a:solidFill>
                </a:rPr>
                <a:t>Experience</a:t>
              </a:r>
            </a:p>
            <a:p>
              <a:endParaRPr lang="en-US" sz="1400" dirty="0" smtClean="0">
                <a:solidFill>
                  <a:srgbClr val="FF9900"/>
                </a:solidFill>
              </a:endParaRPr>
            </a:p>
            <a:p>
              <a:r>
                <a:rPr lang="en-US" sz="1400" dirty="0" smtClean="0">
                  <a:solidFill>
                    <a:srgbClr val="FF9900"/>
                  </a:solidFill>
                </a:rPr>
                <a:t>Technology &amp; Web Use:</a:t>
              </a:r>
            </a:p>
            <a:p>
              <a:r>
                <a:rPr lang="en-US" sz="1400" dirty="0" smtClean="0"/>
                <a:t>Novice</a:t>
              </a:r>
            </a:p>
            <a:p>
              <a:r>
                <a:rPr lang="en-US" sz="1400" dirty="0" smtClean="0">
                  <a:solidFill>
                    <a:srgbClr val="FF9900"/>
                  </a:solidFill>
                </a:rPr>
                <a:t>Packaging:</a:t>
              </a:r>
            </a:p>
            <a:p>
              <a:r>
                <a:rPr lang="en-US" sz="1400" dirty="0" smtClean="0"/>
                <a:t>Expert</a:t>
              </a:r>
            </a:p>
            <a:p>
              <a:r>
                <a:rPr lang="en-US" sz="1400" dirty="0" smtClean="0">
                  <a:solidFill>
                    <a:srgbClr val="FF9900"/>
                  </a:solidFill>
                </a:rPr>
                <a:t>Context of use:</a:t>
              </a:r>
            </a:p>
            <a:p>
              <a:r>
                <a:rPr lang="en-US" sz="1400" dirty="0"/>
                <a:t>Product Info, Specs, Cert. Docs</a:t>
              </a:r>
            </a:p>
            <a:p>
              <a:r>
                <a:rPr lang="en-US" sz="1400" dirty="0" smtClean="0">
                  <a:solidFill>
                    <a:srgbClr val="FF9900"/>
                  </a:solidFill>
                </a:rPr>
                <a:t>Preferred method of communication:</a:t>
              </a:r>
            </a:p>
            <a:p>
              <a:r>
                <a:rPr lang="en-US" sz="1400" dirty="0" smtClean="0"/>
                <a:t>Phone, Email</a:t>
              </a:r>
            </a:p>
            <a:p>
              <a:r>
                <a:rPr lang="en-US" sz="1400" dirty="0" smtClean="0">
                  <a:solidFill>
                    <a:srgbClr val="FF9900"/>
                  </a:solidFill>
                </a:rPr>
                <a:t>Gains Knowledge by:</a:t>
              </a:r>
            </a:p>
            <a:p>
              <a:r>
                <a:rPr lang="en-US" sz="1400" dirty="0" smtClean="0"/>
                <a:t>Calls </a:t>
              </a:r>
              <a:r>
                <a:rPr lang="en-US" sz="1400" dirty="0"/>
                <a:t>Reps, web research</a:t>
              </a:r>
            </a:p>
            <a:p>
              <a:endParaRPr lang="en-US" sz="1400" dirty="0">
                <a:solidFill>
                  <a:srgbClr val="FF9900"/>
                </a:solidFill>
              </a:endParaRPr>
            </a:p>
            <a:p>
              <a:r>
                <a:rPr lang="en-US" sz="1400" dirty="0">
                  <a:solidFill>
                    <a:srgbClr val="FF9900"/>
                  </a:solidFill>
                </a:rPr>
                <a:t>10 week activity:</a:t>
              </a:r>
              <a:endParaRPr lang="en-US" sz="1400" dirty="0"/>
            </a:p>
            <a:p>
              <a:r>
                <a:rPr lang="en-US" sz="1400" dirty="0" smtClean="0"/>
                <a:t>Logins </a:t>
              </a:r>
              <a:r>
                <a:rPr lang="en-US" sz="1400" dirty="0"/>
                <a:t>– </a:t>
              </a:r>
              <a:r>
                <a:rPr lang="en-US" sz="1400" dirty="0" smtClean="0"/>
                <a:t>18</a:t>
              </a:r>
              <a:endParaRPr lang="en-US" sz="1400" dirty="0"/>
            </a:p>
            <a:p>
              <a:r>
                <a:rPr lang="en-US" sz="1400" dirty="0"/>
                <a:t>Finds – </a:t>
              </a:r>
              <a:r>
                <a:rPr lang="en-US" sz="1400" dirty="0" smtClean="0"/>
                <a:t>69</a:t>
              </a:r>
              <a:endParaRPr lang="en-US" sz="1400" dirty="0"/>
            </a:p>
            <a:p>
              <a:r>
                <a:rPr lang="en-US" sz="1400" dirty="0"/>
                <a:t>Ext. Shares – </a:t>
              </a:r>
              <a:r>
                <a:rPr lang="en-US" sz="1400" dirty="0" smtClean="0"/>
                <a:t>2</a:t>
              </a:r>
              <a:endParaRPr lang="en-US" sz="1400" dirty="0"/>
            </a:p>
          </p:txBody>
        </p:sp>
        <p:pic>
          <p:nvPicPr>
            <p:cNvPr id="29" name="Picture 28"/>
            <p:cNvPicPr>
              <a:picLocks noChangeAspect="1"/>
            </p:cNvPicPr>
            <p:nvPr/>
          </p:nvPicPr>
          <p:blipFill>
            <a:blip r:embed="rId3"/>
            <a:stretch>
              <a:fillRect/>
            </a:stretch>
          </p:blipFill>
          <p:spPr>
            <a:xfrm>
              <a:off x="7864635" y="2107845"/>
              <a:ext cx="180975" cy="207883"/>
            </a:xfrm>
            <a:prstGeom prst="rect">
              <a:avLst/>
            </a:prstGeom>
          </p:spPr>
        </p:pic>
        <p:grpSp>
          <p:nvGrpSpPr>
            <p:cNvPr id="21" name="Group 20"/>
            <p:cNvGrpSpPr/>
            <p:nvPr/>
          </p:nvGrpSpPr>
          <p:grpSpPr>
            <a:xfrm>
              <a:off x="7927560" y="2510512"/>
              <a:ext cx="368316" cy="208801"/>
              <a:chOff x="4540034" y="1330385"/>
              <a:chExt cx="368316" cy="200909"/>
            </a:xfrm>
          </p:grpSpPr>
          <p:pic>
            <p:nvPicPr>
              <p:cNvPr id="27" name="Picture 26"/>
              <p:cNvPicPr>
                <a:picLocks noChangeAspect="1"/>
              </p:cNvPicPr>
              <p:nvPr/>
            </p:nvPicPr>
            <p:blipFill>
              <a:blip r:embed="rId3"/>
              <a:stretch>
                <a:fillRect/>
              </a:stretch>
            </p:blipFill>
            <p:spPr>
              <a:xfrm>
                <a:off x="4727375" y="1331269"/>
                <a:ext cx="180975" cy="200025"/>
              </a:xfrm>
              <a:prstGeom prst="rect">
                <a:avLst/>
              </a:prstGeom>
            </p:spPr>
          </p:pic>
          <p:pic>
            <p:nvPicPr>
              <p:cNvPr id="28" name="Picture 27"/>
              <p:cNvPicPr>
                <a:picLocks noChangeAspect="1"/>
              </p:cNvPicPr>
              <p:nvPr/>
            </p:nvPicPr>
            <p:blipFill>
              <a:blip r:embed="rId3"/>
              <a:stretch>
                <a:fillRect/>
              </a:stretch>
            </p:blipFill>
            <p:spPr>
              <a:xfrm>
                <a:off x="4540034" y="1330385"/>
                <a:ext cx="180975" cy="200025"/>
              </a:xfrm>
              <a:prstGeom prst="rect">
                <a:avLst/>
              </a:prstGeom>
            </p:spPr>
          </p:pic>
        </p:grpSp>
        <p:pic>
          <p:nvPicPr>
            <p:cNvPr id="32" name="Picture 31"/>
            <p:cNvPicPr>
              <a:picLocks noChangeAspect="1"/>
            </p:cNvPicPr>
            <p:nvPr/>
          </p:nvPicPr>
          <p:blipFill>
            <a:blip r:embed="rId3"/>
            <a:stretch>
              <a:fillRect/>
            </a:stretch>
          </p:blipFill>
          <p:spPr>
            <a:xfrm>
              <a:off x="7746585" y="2516782"/>
              <a:ext cx="180975" cy="207882"/>
            </a:xfrm>
            <a:prstGeom prst="rect">
              <a:avLst/>
            </a:prstGeom>
          </p:spPr>
        </p:pic>
      </p:grpSp>
      <p:pic>
        <p:nvPicPr>
          <p:cNvPr id="26" name="Picture 2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2718" y="1377446"/>
            <a:ext cx="1356574" cy="1356574"/>
          </a:xfrm>
          <a:prstGeom prst="rect">
            <a:avLst/>
          </a:prstGeom>
          <a:ln w="76200">
            <a:solidFill>
              <a:srgbClr val="810262"/>
            </a:solidFill>
            <a:miter lim="800000"/>
          </a:ln>
        </p:spPr>
      </p:pic>
    </p:spTree>
    <p:extLst>
      <p:ext uri="{BB962C8B-B14F-4D97-AF65-F5344CB8AC3E}">
        <p14:creationId xmlns:p14="http://schemas.microsoft.com/office/powerpoint/2010/main" val="20605251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24" y="63279"/>
            <a:ext cx="7923414" cy="1325563"/>
          </a:xfrm>
        </p:spPr>
        <p:txBody>
          <a:bodyPr>
            <a:normAutofit/>
          </a:bodyPr>
          <a:lstStyle/>
          <a:p>
            <a:r>
              <a:rPr lang="en-US" sz="4000" dirty="0" smtClean="0">
                <a:latin typeface="+mn-lt"/>
              </a:rPr>
              <a:t>Herman</a:t>
            </a:r>
            <a:endParaRPr lang="en-US" sz="4000" dirty="0">
              <a:latin typeface="+mn-lt"/>
            </a:endParaRPr>
          </a:p>
        </p:txBody>
      </p:sp>
      <p:sp>
        <p:nvSpPr>
          <p:cNvPr id="10" name="TextBox 9"/>
          <p:cNvSpPr txBox="1"/>
          <p:nvPr/>
        </p:nvSpPr>
        <p:spPr>
          <a:xfrm>
            <a:off x="6342159" y="1195363"/>
            <a:ext cx="5255792" cy="4616648"/>
          </a:xfrm>
          <a:prstGeom prst="rect">
            <a:avLst/>
          </a:prstGeom>
          <a:solidFill>
            <a:schemeClr val="bg1"/>
          </a:solidFill>
          <a:ln>
            <a:solidFill>
              <a:schemeClr val="tx1"/>
            </a:solidFill>
          </a:ln>
        </p:spPr>
        <p:txBody>
          <a:bodyPr wrap="square" rtlCol="0">
            <a:spAutoFit/>
          </a:bodyPr>
          <a:lstStyle/>
          <a:p>
            <a:r>
              <a:rPr lang="en-US" sz="1400" b="1" dirty="0" smtClean="0">
                <a:solidFill>
                  <a:srgbClr val="FF9900"/>
                </a:solidFill>
              </a:rPr>
              <a:t>Herman’s story</a:t>
            </a:r>
          </a:p>
          <a:p>
            <a:r>
              <a:rPr lang="en-US" sz="1400" dirty="0" smtClean="0"/>
              <a:t>“I’m </a:t>
            </a:r>
            <a:r>
              <a:rPr lang="en-US" sz="1400" dirty="0"/>
              <a:t>on the phone a lot with customers.  I’m the purchasing guy too. I place all of our orders and do follow-up. Laddawn has most of my business because you fit well for a small guy like me.  I’m an old guy, I don’t do well with technology but I got a good lesson on </a:t>
            </a:r>
            <a:r>
              <a:rPr lang="en-US" sz="1400" dirty="0" smtClean="0"/>
              <a:t>your site</a:t>
            </a:r>
            <a:r>
              <a:rPr lang="en-US" sz="1400" dirty="0"/>
              <a:t>.  It’s not perfect but it’s good; better than everyone else's.”</a:t>
            </a:r>
          </a:p>
          <a:p>
            <a:endParaRPr lang="en-US" sz="1400" dirty="0" smtClean="0"/>
          </a:p>
          <a:p>
            <a:r>
              <a:rPr lang="en-US" sz="1400" dirty="0" smtClean="0"/>
              <a:t>He </a:t>
            </a:r>
            <a:r>
              <a:rPr lang="en-US" sz="1400" dirty="0"/>
              <a:t>started </a:t>
            </a:r>
            <a:r>
              <a:rPr lang="en-US" sz="1400" dirty="0" smtClean="0"/>
              <a:t>Able in </a:t>
            </a:r>
            <a:r>
              <a:rPr lang="en-US" sz="1400" dirty="0"/>
              <a:t>1978. His son handles sales </a:t>
            </a:r>
            <a:r>
              <a:rPr lang="en-US" sz="1400" dirty="0" smtClean="0"/>
              <a:t>calls; his </a:t>
            </a:r>
            <a:r>
              <a:rPr lang="en-US" sz="1400" dirty="0"/>
              <a:t>wife does bookkeeping. He </a:t>
            </a:r>
            <a:r>
              <a:rPr lang="en-US" sz="1400" dirty="0" smtClean="0"/>
              <a:t>fields calls </a:t>
            </a:r>
            <a:r>
              <a:rPr lang="en-US" sz="1400" dirty="0"/>
              <a:t>and </a:t>
            </a:r>
            <a:r>
              <a:rPr lang="en-US" sz="1400" dirty="0" smtClean="0"/>
              <a:t>does all the ordering from home.  He places most of his orders on Laddawn.com</a:t>
            </a:r>
            <a:r>
              <a:rPr lang="en-US" sz="1400" dirty="0"/>
              <a:t>. </a:t>
            </a:r>
            <a:r>
              <a:rPr lang="en-US" sz="1400" dirty="0" smtClean="0"/>
              <a:t>He </a:t>
            </a:r>
            <a:r>
              <a:rPr lang="en-US" sz="1400" dirty="0"/>
              <a:t>doesn’t </a:t>
            </a:r>
            <a:r>
              <a:rPr lang="en-US" sz="1400" dirty="0" smtClean="0"/>
              <a:t>own </a:t>
            </a:r>
            <a:r>
              <a:rPr lang="en-US" sz="1400" dirty="0"/>
              <a:t>a smart phone and </a:t>
            </a:r>
            <a:r>
              <a:rPr lang="en-US" sz="1400" dirty="0" smtClean="0"/>
              <a:t>has no interest in </a:t>
            </a:r>
            <a:r>
              <a:rPr lang="en-US" sz="1400" dirty="0"/>
              <a:t>social media “</a:t>
            </a:r>
            <a:r>
              <a:rPr lang="en-US" sz="1400" dirty="0" smtClean="0"/>
              <a:t>garbage.”  </a:t>
            </a:r>
            <a:r>
              <a:rPr lang="en-US" sz="1400" dirty="0"/>
              <a:t>Even though he’s on Laddawn.com every </a:t>
            </a:r>
            <a:r>
              <a:rPr lang="en-US" sz="1400" dirty="0" smtClean="0"/>
              <a:t>day</a:t>
            </a:r>
            <a:r>
              <a:rPr lang="en-US" sz="1400" dirty="0"/>
              <a:t>, </a:t>
            </a:r>
            <a:r>
              <a:rPr lang="en-US" sz="1400" dirty="0" smtClean="0"/>
              <a:t>he </a:t>
            </a:r>
            <a:r>
              <a:rPr lang="en-US" sz="1400" dirty="0"/>
              <a:t>refuses to explore.  He searches for what he needs and orders it. </a:t>
            </a:r>
            <a:r>
              <a:rPr lang="en-US" sz="1400" dirty="0" smtClean="0"/>
              <a:t>It’s </a:t>
            </a:r>
            <a:r>
              <a:rPr lang="en-US" sz="1400" dirty="0"/>
              <a:t>much more efficient than </a:t>
            </a:r>
            <a:r>
              <a:rPr lang="en-US" sz="1400" dirty="0" smtClean="0"/>
              <a:t>other vendors, from whom he orders via fax or email.</a:t>
            </a:r>
            <a:endParaRPr lang="en-US" sz="1400" dirty="0">
              <a:solidFill>
                <a:srgbClr val="FF9900"/>
              </a:solidFill>
            </a:endParaRPr>
          </a:p>
          <a:p>
            <a:endParaRPr lang="en-US" sz="1400" i="1" dirty="0" smtClean="0"/>
          </a:p>
          <a:p>
            <a:r>
              <a:rPr lang="en-US" sz="1400" b="1" dirty="0">
                <a:solidFill>
                  <a:srgbClr val="FF9900"/>
                </a:solidFill>
              </a:rPr>
              <a:t>Challenges/Concerns: </a:t>
            </a:r>
            <a:endParaRPr lang="en-US" sz="1400" b="1" dirty="0" smtClean="0">
              <a:solidFill>
                <a:srgbClr val="FF9900"/>
              </a:solidFill>
            </a:endParaRPr>
          </a:p>
          <a:p>
            <a:r>
              <a:rPr lang="en-US" sz="1400" dirty="0" smtClean="0"/>
              <a:t>He </a:t>
            </a:r>
            <a:r>
              <a:rPr lang="en-US" sz="1400" dirty="0"/>
              <a:t>hates our </a:t>
            </a:r>
            <a:r>
              <a:rPr lang="en-US" sz="1400" dirty="0" smtClean="0"/>
              <a:t>bundling </a:t>
            </a:r>
            <a:r>
              <a:rPr lang="en-US" sz="1400" dirty="0"/>
              <a:t>stage.  “You have to admit </a:t>
            </a:r>
            <a:r>
              <a:rPr lang="en-US" sz="1400" dirty="0" smtClean="0"/>
              <a:t>it’s </a:t>
            </a:r>
            <a:r>
              <a:rPr lang="en-US" sz="1400" dirty="0"/>
              <a:t>stupid to ask me twice how I want my order to </a:t>
            </a:r>
            <a:r>
              <a:rPr lang="en-US" sz="1400" dirty="0" smtClean="0"/>
              <a:t>ship” </a:t>
            </a:r>
            <a:r>
              <a:rPr lang="en-US" sz="1400" dirty="0"/>
              <a:t>(for more than one bundle</a:t>
            </a:r>
            <a:r>
              <a:rPr lang="en-US" sz="1400" dirty="0" smtClean="0"/>
              <a:t>).  </a:t>
            </a:r>
            <a:r>
              <a:rPr lang="en-US" sz="1400" dirty="0"/>
              <a:t>He misses that often and says he “looks like a fool” when he tries to collect freight </a:t>
            </a:r>
            <a:r>
              <a:rPr lang="en-US" sz="1400" dirty="0" smtClean="0"/>
              <a:t>on </a:t>
            </a:r>
            <a:r>
              <a:rPr lang="en-US" sz="1400" dirty="0"/>
              <a:t>“freight collect” orders after the fact.  He asked “PLEASE fix that</a:t>
            </a:r>
            <a:r>
              <a:rPr lang="en-US" sz="1400" dirty="0" smtClean="0"/>
              <a:t>!” Our response </a:t>
            </a:r>
            <a:r>
              <a:rPr lang="en-US" sz="1400" dirty="0"/>
              <a:t>time “isn’t what it used to </a:t>
            </a:r>
            <a:r>
              <a:rPr lang="en-US" sz="1400" dirty="0" smtClean="0"/>
              <a:t>be.”</a:t>
            </a:r>
            <a:endParaRPr lang="en-US" sz="1400" dirty="0"/>
          </a:p>
        </p:txBody>
      </p:sp>
      <p:sp>
        <p:nvSpPr>
          <p:cNvPr id="17" name="TextBox 16"/>
          <p:cNvSpPr txBox="1"/>
          <p:nvPr/>
        </p:nvSpPr>
        <p:spPr>
          <a:xfrm>
            <a:off x="269432" y="3343227"/>
            <a:ext cx="2254135" cy="2677656"/>
          </a:xfrm>
          <a:prstGeom prst="rect">
            <a:avLst/>
          </a:prstGeom>
          <a:solidFill>
            <a:schemeClr val="bg1"/>
          </a:solidFill>
          <a:ln>
            <a:solidFill>
              <a:schemeClr val="tx1"/>
            </a:solidFill>
          </a:ln>
        </p:spPr>
        <p:txBody>
          <a:bodyPr wrap="square" rtlCol="0">
            <a:spAutoFit/>
          </a:bodyPr>
          <a:lstStyle/>
          <a:p>
            <a:r>
              <a:rPr lang="en-US" sz="1400" dirty="0">
                <a:solidFill>
                  <a:srgbClr val="FF9900"/>
                </a:solidFill>
              </a:rPr>
              <a:t>Age</a:t>
            </a:r>
            <a:r>
              <a:rPr lang="en-US" sz="1400" dirty="0" smtClean="0">
                <a:solidFill>
                  <a:srgbClr val="FF9900"/>
                </a:solidFill>
              </a:rPr>
              <a:t>: </a:t>
            </a:r>
            <a:r>
              <a:rPr lang="en-US" sz="1400" dirty="0" smtClean="0"/>
              <a:t>60</a:t>
            </a:r>
            <a:endParaRPr lang="en-US" sz="1400" dirty="0"/>
          </a:p>
          <a:p>
            <a:r>
              <a:rPr lang="en-US" sz="1400" dirty="0">
                <a:solidFill>
                  <a:srgbClr val="FF9900"/>
                </a:solidFill>
              </a:rPr>
              <a:t>Education</a:t>
            </a:r>
            <a:r>
              <a:rPr lang="en-US" sz="1400" dirty="0" smtClean="0">
                <a:solidFill>
                  <a:srgbClr val="FF9900"/>
                </a:solidFill>
              </a:rPr>
              <a:t>: </a:t>
            </a:r>
            <a:r>
              <a:rPr lang="en-US" sz="1400" dirty="0" smtClean="0"/>
              <a:t>BA</a:t>
            </a:r>
            <a:endParaRPr lang="en-US" sz="1400" dirty="0"/>
          </a:p>
          <a:p>
            <a:r>
              <a:rPr lang="en-US" sz="1400" dirty="0">
                <a:solidFill>
                  <a:srgbClr val="FF9900"/>
                </a:solidFill>
              </a:rPr>
              <a:t>Social Networks</a:t>
            </a:r>
            <a:r>
              <a:rPr lang="en-US" sz="1400" dirty="0" smtClean="0">
                <a:solidFill>
                  <a:srgbClr val="FF9900"/>
                </a:solidFill>
              </a:rPr>
              <a:t>: </a:t>
            </a:r>
          </a:p>
          <a:p>
            <a:r>
              <a:rPr lang="en-US" sz="1400" dirty="0" smtClean="0"/>
              <a:t>None</a:t>
            </a:r>
            <a:endParaRPr lang="en-US" sz="1400" dirty="0"/>
          </a:p>
          <a:p>
            <a:r>
              <a:rPr lang="en-US" sz="1400" dirty="0" smtClean="0">
                <a:solidFill>
                  <a:srgbClr val="FF9900"/>
                </a:solidFill>
              </a:rPr>
              <a:t>Company:  </a:t>
            </a:r>
          </a:p>
          <a:p>
            <a:r>
              <a:rPr lang="en-US" sz="1400" dirty="0" smtClean="0"/>
              <a:t>Able Plastics</a:t>
            </a:r>
          </a:p>
          <a:p>
            <a:r>
              <a:rPr lang="en-US" sz="1400" dirty="0" smtClean="0">
                <a:solidFill>
                  <a:srgbClr val="FF9900"/>
                </a:solidFill>
              </a:rPr>
              <a:t>Company Size</a:t>
            </a:r>
            <a:r>
              <a:rPr lang="en-US" sz="1400" dirty="0">
                <a:solidFill>
                  <a:srgbClr val="FF9900"/>
                </a:solidFill>
              </a:rPr>
              <a:t>: </a:t>
            </a:r>
            <a:r>
              <a:rPr lang="en-US" sz="1400" dirty="0" smtClean="0"/>
              <a:t>3</a:t>
            </a:r>
          </a:p>
          <a:p>
            <a:r>
              <a:rPr lang="en-US" sz="1400" dirty="0">
                <a:solidFill>
                  <a:srgbClr val="FF9900"/>
                </a:solidFill>
              </a:rPr>
              <a:t>Job Title</a:t>
            </a:r>
            <a:r>
              <a:rPr lang="en-US" sz="1400" dirty="0" smtClean="0">
                <a:solidFill>
                  <a:srgbClr val="FF9900"/>
                </a:solidFill>
              </a:rPr>
              <a:t>: </a:t>
            </a:r>
            <a:r>
              <a:rPr lang="en-US" sz="1400" dirty="0" smtClean="0"/>
              <a:t>Owner</a:t>
            </a:r>
            <a:endParaRPr lang="en-US" sz="1400" dirty="0"/>
          </a:p>
          <a:p>
            <a:r>
              <a:rPr lang="en-US" sz="1400" dirty="0" smtClean="0">
                <a:solidFill>
                  <a:srgbClr val="FF9900"/>
                </a:solidFill>
              </a:rPr>
              <a:t>Industry: </a:t>
            </a:r>
            <a:r>
              <a:rPr lang="en-US" sz="1400" dirty="0" smtClean="0"/>
              <a:t>Packaging</a:t>
            </a:r>
            <a:endParaRPr lang="en-US" sz="1400" dirty="0"/>
          </a:p>
          <a:p>
            <a:r>
              <a:rPr lang="en-US" sz="1400" dirty="0" smtClean="0">
                <a:solidFill>
                  <a:srgbClr val="FF9900"/>
                </a:solidFill>
              </a:rPr>
              <a:t>Tenure in Industry: </a:t>
            </a:r>
            <a:r>
              <a:rPr lang="en-US" sz="1400" dirty="0" smtClean="0"/>
              <a:t>41 years</a:t>
            </a:r>
          </a:p>
          <a:p>
            <a:r>
              <a:rPr lang="en-US" sz="1400" dirty="0" smtClean="0">
                <a:solidFill>
                  <a:srgbClr val="FF9900"/>
                </a:solidFill>
              </a:rPr>
              <a:t>Business Type:</a:t>
            </a:r>
          </a:p>
          <a:p>
            <a:r>
              <a:rPr lang="en-US" sz="1400" dirty="0" smtClean="0"/>
              <a:t>Small, regional distributor</a:t>
            </a:r>
          </a:p>
        </p:txBody>
      </p:sp>
      <p:sp>
        <p:nvSpPr>
          <p:cNvPr id="19" name="TextBox 18"/>
          <p:cNvSpPr txBox="1"/>
          <p:nvPr/>
        </p:nvSpPr>
        <p:spPr>
          <a:xfrm>
            <a:off x="3020120" y="1214413"/>
            <a:ext cx="2825486" cy="3970318"/>
          </a:xfrm>
          <a:prstGeom prst="rect">
            <a:avLst/>
          </a:prstGeom>
          <a:solidFill>
            <a:schemeClr val="bg1"/>
          </a:solidFill>
          <a:ln>
            <a:solidFill>
              <a:schemeClr val="tx1"/>
            </a:solidFill>
          </a:ln>
        </p:spPr>
        <p:txBody>
          <a:bodyPr wrap="square" rtlCol="0">
            <a:spAutoFit/>
          </a:bodyPr>
          <a:lstStyle/>
          <a:p>
            <a:r>
              <a:rPr lang="en-US" sz="1400" b="1" dirty="0" smtClean="0">
                <a:solidFill>
                  <a:srgbClr val="FF9900"/>
                </a:solidFill>
              </a:rPr>
              <a:t>Experience</a:t>
            </a:r>
          </a:p>
          <a:p>
            <a:endParaRPr lang="en-US" sz="1400" dirty="0" smtClean="0">
              <a:solidFill>
                <a:srgbClr val="FF9900"/>
              </a:solidFill>
            </a:endParaRPr>
          </a:p>
          <a:p>
            <a:r>
              <a:rPr lang="en-US" sz="1400" dirty="0" smtClean="0">
                <a:solidFill>
                  <a:srgbClr val="FF9900"/>
                </a:solidFill>
              </a:rPr>
              <a:t>Technology &amp; Web Use:</a:t>
            </a:r>
          </a:p>
          <a:p>
            <a:r>
              <a:rPr lang="en-US" sz="1400" dirty="0" smtClean="0"/>
              <a:t>Basic</a:t>
            </a:r>
            <a:endParaRPr lang="en-US" sz="1400" dirty="0"/>
          </a:p>
          <a:p>
            <a:r>
              <a:rPr lang="en-US" sz="1400" dirty="0" smtClean="0">
                <a:solidFill>
                  <a:srgbClr val="FF9900"/>
                </a:solidFill>
              </a:rPr>
              <a:t>Packaging:</a:t>
            </a:r>
          </a:p>
          <a:p>
            <a:r>
              <a:rPr lang="en-US" sz="1400" dirty="0" smtClean="0"/>
              <a:t>Expert</a:t>
            </a:r>
          </a:p>
          <a:p>
            <a:r>
              <a:rPr lang="en-US" sz="1400" dirty="0" smtClean="0">
                <a:solidFill>
                  <a:srgbClr val="FF9900"/>
                </a:solidFill>
              </a:rPr>
              <a:t>Context of use:</a:t>
            </a:r>
          </a:p>
          <a:p>
            <a:r>
              <a:rPr lang="en-US" sz="1400" dirty="0"/>
              <a:t>Searching, Ordering</a:t>
            </a:r>
          </a:p>
          <a:p>
            <a:r>
              <a:rPr lang="en-US" sz="1400" dirty="0" smtClean="0">
                <a:solidFill>
                  <a:srgbClr val="FF9900"/>
                </a:solidFill>
              </a:rPr>
              <a:t>Preferred method of communication:</a:t>
            </a:r>
          </a:p>
          <a:p>
            <a:r>
              <a:rPr lang="en-US" sz="1400" dirty="0" smtClean="0"/>
              <a:t>Phone, email</a:t>
            </a:r>
            <a:endParaRPr lang="en-US" sz="1400" dirty="0"/>
          </a:p>
          <a:p>
            <a:r>
              <a:rPr lang="en-US" sz="1400" dirty="0" smtClean="0">
                <a:solidFill>
                  <a:srgbClr val="FF9900"/>
                </a:solidFill>
              </a:rPr>
              <a:t>Gains Knowledge by:</a:t>
            </a:r>
          </a:p>
          <a:p>
            <a:r>
              <a:rPr lang="en-US" sz="1400" dirty="0"/>
              <a:t>Calls Reps or emails questions</a:t>
            </a:r>
          </a:p>
          <a:p>
            <a:endParaRPr lang="en-US" sz="1400" dirty="0">
              <a:solidFill>
                <a:srgbClr val="FF9900"/>
              </a:solidFill>
            </a:endParaRPr>
          </a:p>
          <a:p>
            <a:r>
              <a:rPr lang="en-US" sz="1400" dirty="0">
                <a:solidFill>
                  <a:srgbClr val="FF9900"/>
                </a:solidFill>
              </a:rPr>
              <a:t>10 week activity:</a:t>
            </a:r>
            <a:endParaRPr lang="en-US" sz="1400" dirty="0"/>
          </a:p>
          <a:p>
            <a:r>
              <a:rPr lang="en-US" sz="1400" dirty="0" smtClean="0"/>
              <a:t>Logins </a:t>
            </a:r>
            <a:r>
              <a:rPr lang="en-US" sz="1400" dirty="0"/>
              <a:t>– </a:t>
            </a:r>
            <a:r>
              <a:rPr lang="en-US" sz="1400" dirty="0" smtClean="0"/>
              <a:t>538</a:t>
            </a:r>
            <a:endParaRPr lang="en-US" sz="1400" dirty="0"/>
          </a:p>
          <a:p>
            <a:r>
              <a:rPr lang="en-US" sz="1400" dirty="0"/>
              <a:t>Finds – </a:t>
            </a:r>
            <a:r>
              <a:rPr lang="en-US" sz="1400" dirty="0" smtClean="0"/>
              <a:t>156</a:t>
            </a:r>
            <a:endParaRPr lang="en-US" sz="1400" dirty="0"/>
          </a:p>
          <a:p>
            <a:r>
              <a:rPr lang="en-US" sz="1400" dirty="0"/>
              <a:t>Ext. Shares – </a:t>
            </a:r>
            <a:r>
              <a:rPr lang="en-US" sz="1400" dirty="0" smtClean="0"/>
              <a:t>6</a:t>
            </a:r>
            <a:endParaRPr lang="en-US" sz="1400"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b="30531"/>
          <a:stretch/>
        </p:blipFill>
        <p:spPr>
          <a:xfrm>
            <a:off x="497816" y="1388842"/>
            <a:ext cx="1871640" cy="1726197"/>
          </a:xfrm>
          <a:prstGeom prst="rect">
            <a:avLst/>
          </a:prstGeom>
          <a:ln w="76200">
            <a:solidFill>
              <a:srgbClr val="810262"/>
            </a:solidFill>
            <a:miter lim="800000"/>
          </a:ln>
        </p:spPr>
      </p:pic>
      <p:pic>
        <p:nvPicPr>
          <p:cNvPr id="25" name="Picture 24"/>
          <p:cNvPicPr>
            <a:picLocks noChangeAspect="1"/>
          </p:cNvPicPr>
          <p:nvPr/>
        </p:nvPicPr>
        <p:blipFill>
          <a:blip r:embed="rId4"/>
          <a:stretch>
            <a:fillRect/>
          </a:stretch>
        </p:blipFill>
        <p:spPr>
          <a:xfrm>
            <a:off x="3648133" y="2352353"/>
            <a:ext cx="550047" cy="220018"/>
          </a:xfrm>
          <a:prstGeom prst="rect">
            <a:avLst/>
          </a:prstGeom>
        </p:spPr>
      </p:pic>
      <p:pic>
        <p:nvPicPr>
          <p:cNvPr id="29" name="Picture 28"/>
          <p:cNvPicPr>
            <a:picLocks noChangeAspect="1"/>
          </p:cNvPicPr>
          <p:nvPr/>
        </p:nvPicPr>
        <p:blipFill>
          <a:blip r:embed="rId5"/>
          <a:stretch>
            <a:fillRect/>
          </a:stretch>
        </p:blipFill>
        <p:spPr>
          <a:xfrm>
            <a:off x="3492097" y="1923491"/>
            <a:ext cx="180975" cy="207882"/>
          </a:xfrm>
          <a:prstGeom prst="rect">
            <a:avLst/>
          </a:prstGeom>
        </p:spPr>
      </p:pic>
    </p:spTree>
    <p:extLst>
      <p:ext uri="{BB962C8B-B14F-4D97-AF65-F5344CB8AC3E}">
        <p14:creationId xmlns:p14="http://schemas.microsoft.com/office/powerpoint/2010/main" val="3642143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24" y="63279"/>
            <a:ext cx="7923414" cy="1325563"/>
          </a:xfrm>
        </p:spPr>
        <p:txBody>
          <a:bodyPr>
            <a:normAutofit/>
          </a:bodyPr>
          <a:lstStyle/>
          <a:p>
            <a:r>
              <a:rPr lang="en-US" sz="4000" dirty="0" smtClean="0">
                <a:latin typeface="+mn-lt"/>
              </a:rPr>
              <a:t>Andrew</a:t>
            </a:r>
            <a:endParaRPr lang="en-US" sz="4000" dirty="0">
              <a:latin typeface="+mn-lt"/>
            </a:endParaRPr>
          </a:p>
        </p:txBody>
      </p:sp>
      <p:sp>
        <p:nvSpPr>
          <p:cNvPr id="10" name="TextBox 9"/>
          <p:cNvSpPr txBox="1"/>
          <p:nvPr/>
        </p:nvSpPr>
        <p:spPr>
          <a:xfrm>
            <a:off x="6342159" y="1195363"/>
            <a:ext cx="5255792" cy="3539430"/>
          </a:xfrm>
          <a:prstGeom prst="rect">
            <a:avLst/>
          </a:prstGeom>
          <a:solidFill>
            <a:schemeClr val="bg1"/>
          </a:solidFill>
          <a:ln>
            <a:solidFill>
              <a:schemeClr val="tx1"/>
            </a:solidFill>
          </a:ln>
        </p:spPr>
        <p:txBody>
          <a:bodyPr wrap="square" rtlCol="0">
            <a:spAutoFit/>
          </a:bodyPr>
          <a:lstStyle/>
          <a:p>
            <a:r>
              <a:rPr lang="en-US" sz="1400" b="1" dirty="0" smtClean="0">
                <a:solidFill>
                  <a:srgbClr val="FF9900"/>
                </a:solidFill>
              </a:rPr>
              <a:t>Andrew’s story</a:t>
            </a:r>
          </a:p>
          <a:p>
            <a:r>
              <a:rPr lang="en-US" sz="1400" dirty="0"/>
              <a:t>Andrew describes himself as “a little </a:t>
            </a:r>
            <a:r>
              <a:rPr lang="en-US" sz="1400" dirty="0" smtClean="0"/>
              <a:t>nerdy.”  </a:t>
            </a:r>
            <a:r>
              <a:rPr lang="en-US" sz="1400" dirty="0"/>
              <a:t>He’s very comfortable with technology and enjoys tinkering with computers.  His background is pretty diverse.  He’s had purchasing experience as well as inside sales.  His most recent position was at Deluxe </a:t>
            </a:r>
            <a:r>
              <a:rPr lang="en-US" sz="1400" dirty="0" smtClean="0"/>
              <a:t>Corp. </a:t>
            </a:r>
            <a:r>
              <a:rPr lang="en-US" sz="1400" dirty="0"/>
              <a:t>in their </a:t>
            </a:r>
            <a:r>
              <a:rPr lang="en-US" sz="1400" dirty="0" smtClean="0"/>
              <a:t>Web </a:t>
            </a:r>
            <a:r>
              <a:rPr lang="en-US" sz="1400" dirty="0"/>
              <a:t>division where he helped customers increase their presence on the internet.  He loves being able to help distributors increase their sales and productivity by teaching them how to use the tools we’ve developed on Laddawn.com.  </a:t>
            </a:r>
            <a:r>
              <a:rPr lang="en-US" sz="1400" dirty="0" smtClean="0"/>
              <a:t>He is </a:t>
            </a:r>
            <a:r>
              <a:rPr lang="en-US" sz="1400" dirty="0"/>
              <a:t>measured by call quality and productivity.</a:t>
            </a:r>
          </a:p>
          <a:p>
            <a:endParaRPr lang="en-US" sz="1400" i="1" dirty="0" smtClean="0"/>
          </a:p>
          <a:p>
            <a:r>
              <a:rPr lang="en-US" sz="1400" b="1" dirty="0">
                <a:solidFill>
                  <a:srgbClr val="FF9900"/>
                </a:solidFill>
              </a:rPr>
              <a:t>Challenges/Concerns: </a:t>
            </a:r>
            <a:endParaRPr lang="en-US" sz="1400" b="1" dirty="0" smtClean="0">
              <a:solidFill>
                <a:srgbClr val="FF9900"/>
              </a:solidFill>
            </a:endParaRPr>
          </a:p>
          <a:p>
            <a:r>
              <a:rPr lang="en-US" sz="1400" dirty="0"/>
              <a:t>Andrew says his biggest challenge is getting the “Mark </a:t>
            </a:r>
            <a:r>
              <a:rPr lang="en-US" sz="1400" dirty="0" smtClean="0"/>
              <a:t>Cox’s” </a:t>
            </a:r>
            <a:r>
              <a:rPr lang="en-US" sz="1400" dirty="0"/>
              <a:t>of the packaging world to fully understand the value in </a:t>
            </a:r>
            <a:r>
              <a:rPr lang="en-US" sz="1400" dirty="0" smtClean="0"/>
              <a:t>our </a:t>
            </a:r>
            <a:r>
              <a:rPr lang="en-US" sz="1400" dirty="0"/>
              <a:t>website offers.  He makes sure to tell those types of customers exactly what tool he’s using himself to help them find and source products</a:t>
            </a:r>
            <a:r>
              <a:rPr lang="en-US" sz="1400" dirty="0" smtClean="0"/>
              <a:t>.</a:t>
            </a:r>
            <a:endParaRPr lang="en-US" sz="1400" i="1" dirty="0"/>
          </a:p>
        </p:txBody>
      </p:sp>
      <p:sp>
        <p:nvSpPr>
          <p:cNvPr id="17" name="TextBox 16"/>
          <p:cNvSpPr txBox="1"/>
          <p:nvPr/>
        </p:nvSpPr>
        <p:spPr>
          <a:xfrm>
            <a:off x="269432" y="3343227"/>
            <a:ext cx="2254135" cy="1600438"/>
          </a:xfrm>
          <a:prstGeom prst="rect">
            <a:avLst/>
          </a:prstGeom>
          <a:solidFill>
            <a:schemeClr val="bg1"/>
          </a:solidFill>
          <a:ln>
            <a:solidFill>
              <a:schemeClr val="tx1"/>
            </a:solidFill>
          </a:ln>
        </p:spPr>
        <p:txBody>
          <a:bodyPr wrap="square" rtlCol="0">
            <a:spAutoFit/>
          </a:bodyPr>
          <a:lstStyle/>
          <a:p>
            <a:r>
              <a:rPr lang="en-US" sz="1400" dirty="0">
                <a:solidFill>
                  <a:srgbClr val="FF9900"/>
                </a:solidFill>
              </a:rPr>
              <a:t>Age</a:t>
            </a:r>
            <a:r>
              <a:rPr lang="en-US" sz="1400" dirty="0" smtClean="0">
                <a:solidFill>
                  <a:srgbClr val="FF9900"/>
                </a:solidFill>
              </a:rPr>
              <a:t>: </a:t>
            </a:r>
            <a:r>
              <a:rPr lang="en-US" sz="1400" dirty="0" smtClean="0"/>
              <a:t>34</a:t>
            </a:r>
            <a:endParaRPr lang="en-US" sz="1400" dirty="0"/>
          </a:p>
          <a:p>
            <a:r>
              <a:rPr lang="en-US" sz="1400" dirty="0">
                <a:solidFill>
                  <a:srgbClr val="FF9900"/>
                </a:solidFill>
              </a:rPr>
              <a:t>Education</a:t>
            </a:r>
            <a:r>
              <a:rPr lang="en-US" sz="1400" dirty="0" smtClean="0">
                <a:solidFill>
                  <a:srgbClr val="FF9900"/>
                </a:solidFill>
              </a:rPr>
              <a:t>: </a:t>
            </a:r>
            <a:r>
              <a:rPr lang="en-US" sz="1400" dirty="0" smtClean="0"/>
              <a:t>High School</a:t>
            </a:r>
            <a:endParaRPr lang="en-US" sz="1400" dirty="0"/>
          </a:p>
          <a:p>
            <a:r>
              <a:rPr lang="en-US" sz="1400" dirty="0">
                <a:solidFill>
                  <a:srgbClr val="FF9900"/>
                </a:solidFill>
              </a:rPr>
              <a:t>Social Networks</a:t>
            </a:r>
            <a:r>
              <a:rPr lang="en-US" sz="1400" dirty="0" smtClean="0">
                <a:solidFill>
                  <a:srgbClr val="FF9900"/>
                </a:solidFill>
              </a:rPr>
              <a:t>: </a:t>
            </a:r>
          </a:p>
          <a:p>
            <a:r>
              <a:rPr lang="en-US" sz="1400" dirty="0"/>
              <a:t>Facebook, Instagram, </a:t>
            </a:r>
            <a:r>
              <a:rPr lang="en-US" sz="1400" dirty="0" err="1"/>
              <a:t>Linkedin</a:t>
            </a:r>
            <a:r>
              <a:rPr lang="en-US" sz="1400" dirty="0"/>
              <a:t>, </a:t>
            </a:r>
            <a:r>
              <a:rPr lang="en-US" sz="1400" dirty="0" smtClean="0"/>
              <a:t>Snapchat</a:t>
            </a:r>
          </a:p>
          <a:p>
            <a:r>
              <a:rPr lang="en-US" sz="1400" dirty="0">
                <a:solidFill>
                  <a:srgbClr val="FF9900"/>
                </a:solidFill>
              </a:rPr>
              <a:t>Job </a:t>
            </a:r>
            <a:r>
              <a:rPr lang="en-US" sz="1400" dirty="0" smtClean="0">
                <a:solidFill>
                  <a:srgbClr val="FF9900"/>
                </a:solidFill>
              </a:rPr>
              <a:t>Title: </a:t>
            </a:r>
            <a:r>
              <a:rPr lang="en-US" sz="1400" dirty="0" smtClean="0"/>
              <a:t>CR</a:t>
            </a:r>
            <a:endParaRPr lang="en-US" sz="1400" dirty="0"/>
          </a:p>
          <a:p>
            <a:r>
              <a:rPr lang="en-US" sz="1400" dirty="0" smtClean="0">
                <a:solidFill>
                  <a:srgbClr val="FF9900"/>
                </a:solidFill>
              </a:rPr>
              <a:t>Tenure in Industry: </a:t>
            </a:r>
            <a:r>
              <a:rPr lang="en-US" sz="1400" dirty="0" smtClean="0"/>
              <a:t>9 mos.</a:t>
            </a:r>
          </a:p>
        </p:txBody>
      </p:sp>
      <p:sp>
        <p:nvSpPr>
          <p:cNvPr id="19" name="TextBox 18"/>
          <p:cNvSpPr txBox="1"/>
          <p:nvPr/>
        </p:nvSpPr>
        <p:spPr>
          <a:xfrm>
            <a:off x="3020120" y="1214413"/>
            <a:ext cx="2825486" cy="3108543"/>
          </a:xfrm>
          <a:prstGeom prst="rect">
            <a:avLst/>
          </a:prstGeom>
          <a:solidFill>
            <a:schemeClr val="bg1"/>
          </a:solidFill>
          <a:ln>
            <a:solidFill>
              <a:schemeClr val="tx1"/>
            </a:solidFill>
          </a:ln>
        </p:spPr>
        <p:txBody>
          <a:bodyPr wrap="square" rtlCol="0">
            <a:spAutoFit/>
          </a:bodyPr>
          <a:lstStyle/>
          <a:p>
            <a:r>
              <a:rPr lang="en-US" sz="1400" b="1" dirty="0" smtClean="0">
                <a:solidFill>
                  <a:srgbClr val="FF9900"/>
                </a:solidFill>
              </a:rPr>
              <a:t>Experience</a:t>
            </a:r>
          </a:p>
          <a:p>
            <a:endParaRPr lang="en-US" sz="1400" dirty="0" smtClean="0">
              <a:solidFill>
                <a:srgbClr val="FF9900"/>
              </a:solidFill>
            </a:endParaRPr>
          </a:p>
          <a:p>
            <a:r>
              <a:rPr lang="en-US" sz="1400" dirty="0" smtClean="0">
                <a:solidFill>
                  <a:srgbClr val="FF9900"/>
                </a:solidFill>
              </a:rPr>
              <a:t>Technology &amp; Web Use:</a:t>
            </a:r>
          </a:p>
          <a:p>
            <a:r>
              <a:rPr lang="en-US" sz="1400" dirty="0" smtClean="0"/>
              <a:t>Advanced</a:t>
            </a:r>
            <a:endParaRPr lang="en-US" sz="1400" dirty="0"/>
          </a:p>
          <a:p>
            <a:r>
              <a:rPr lang="en-US" sz="1400" dirty="0" smtClean="0">
                <a:solidFill>
                  <a:srgbClr val="FF9900"/>
                </a:solidFill>
              </a:rPr>
              <a:t>Packaging:</a:t>
            </a:r>
          </a:p>
          <a:p>
            <a:r>
              <a:rPr lang="en-US" sz="1400" dirty="0" smtClean="0"/>
              <a:t>Novice</a:t>
            </a:r>
            <a:endParaRPr lang="en-US" sz="1400" dirty="0"/>
          </a:p>
          <a:p>
            <a:r>
              <a:rPr lang="en-US" sz="1400" dirty="0" smtClean="0">
                <a:solidFill>
                  <a:srgbClr val="FF9900"/>
                </a:solidFill>
              </a:rPr>
              <a:t>Context of use:</a:t>
            </a:r>
          </a:p>
          <a:p>
            <a:r>
              <a:rPr lang="en-US" sz="1400" dirty="0"/>
              <a:t>“Instructor</a:t>
            </a:r>
            <a:r>
              <a:rPr lang="en-US" sz="1400" dirty="0" smtClean="0"/>
              <a:t>” - teaches </a:t>
            </a:r>
            <a:r>
              <a:rPr lang="en-US" sz="1400" dirty="0"/>
              <a:t>web benefits</a:t>
            </a:r>
          </a:p>
          <a:p>
            <a:r>
              <a:rPr lang="en-US" sz="1400" dirty="0" smtClean="0">
                <a:solidFill>
                  <a:srgbClr val="FF9900"/>
                </a:solidFill>
              </a:rPr>
              <a:t>Preferred method of communication:</a:t>
            </a:r>
          </a:p>
          <a:p>
            <a:r>
              <a:rPr lang="en-US" sz="1400" dirty="0"/>
              <a:t>Phone at </a:t>
            </a:r>
            <a:r>
              <a:rPr lang="en-US" sz="1400" dirty="0" smtClean="0"/>
              <a:t>work, email </a:t>
            </a:r>
            <a:r>
              <a:rPr lang="en-US" sz="1400" dirty="0"/>
              <a:t>at home</a:t>
            </a:r>
          </a:p>
          <a:p>
            <a:r>
              <a:rPr lang="en-US" sz="1400" dirty="0" smtClean="0">
                <a:solidFill>
                  <a:srgbClr val="FF9900"/>
                </a:solidFill>
              </a:rPr>
              <a:t>Gains Knowledge by:</a:t>
            </a:r>
          </a:p>
          <a:p>
            <a:r>
              <a:rPr lang="en-US" sz="1400" dirty="0"/>
              <a:t>Web research, trial &amp; error, co-workers.</a:t>
            </a:r>
          </a:p>
        </p:txBody>
      </p:sp>
      <p:pic>
        <p:nvPicPr>
          <p:cNvPr id="20" name="Picture 19"/>
          <p:cNvPicPr>
            <a:picLocks noChangeAspect="1"/>
          </p:cNvPicPr>
          <p:nvPr/>
        </p:nvPicPr>
        <p:blipFill>
          <a:blip r:embed="rId3"/>
          <a:stretch>
            <a:fillRect/>
          </a:stretch>
        </p:blipFill>
        <p:spPr>
          <a:xfrm>
            <a:off x="3885885" y="1899331"/>
            <a:ext cx="550047" cy="220018"/>
          </a:xfrm>
          <a:prstGeom prst="rect">
            <a:avLst/>
          </a:prstGeom>
        </p:spPr>
      </p:pic>
      <p:pic>
        <p:nvPicPr>
          <p:cNvPr id="11" name="Picture 10"/>
          <p:cNvPicPr>
            <a:picLocks noChangeAspect="1"/>
          </p:cNvPicPr>
          <p:nvPr/>
        </p:nvPicPr>
        <p:blipFill>
          <a:blip r:embed="rId4"/>
          <a:stretch>
            <a:fillRect/>
          </a:stretch>
        </p:blipFill>
        <p:spPr>
          <a:xfrm>
            <a:off x="402300" y="1195363"/>
            <a:ext cx="1908421" cy="2013738"/>
          </a:xfrm>
          <a:prstGeom prst="rect">
            <a:avLst/>
          </a:prstGeom>
        </p:spPr>
      </p:pic>
      <p:pic>
        <p:nvPicPr>
          <p:cNvPr id="21" name="Picture 20"/>
          <p:cNvPicPr>
            <a:picLocks noChangeAspect="1"/>
          </p:cNvPicPr>
          <p:nvPr/>
        </p:nvPicPr>
        <p:blipFill rotWithShape="1">
          <a:blip r:embed="rId5"/>
          <a:srcRect l="1" r="45230" b="10848"/>
          <a:stretch/>
        </p:blipFill>
        <p:spPr>
          <a:xfrm>
            <a:off x="3669513" y="2314894"/>
            <a:ext cx="99118" cy="178325"/>
          </a:xfrm>
          <a:prstGeom prst="rect">
            <a:avLst/>
          </a:prstGeom>
        </p:spPr>
      </p:pic>
    </p:spTree>
    <p:extLst>
      <p:ext uri="{BB962C8B-B14F-4D97-AF65-F5344CB8AC3E}">
        <p14:creationId xmlns:p14="http://schemas.microsoft.com/office/powerpoint/2010/main" val="169626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24" y="63279"/>
            <a:ext cx="7923414" cy="1325563"/>
          </a:xfrm>
        </p:spPr>
        <p:txBody>
          <a:bodyPr>
            <a:normAutofit/>
          </a:bodyPr>
          <a:lstStyle/>
          <a:p>
            <a:r>
              <a:rPr lang="en-US" sz="4000" dirty="0" smtClean="0">
                <a:latin typeface="+mn-lt"/>
              </a:rPr>
              <a:t>Abby</a:t>
            </a:r>
            <a:endParaRPr lang="en-US" sz="4000" dirty="0">
              <a:latin typeface="+mn-lt"/>
            </a:endParaRPr>
          </a:p>
        </p:txBody>
      </p:sp>
      <p:sp>
        <p:nvSpPr>
          <p:cNvPr id="10" name="TextBox 9"/>
          <p:cNvSpPr txBox="1"/>
          <p:nvPr/>
        </p:nvSpPr>
        <p:spPr>
          <a:xfrm>
            <a:off x="6342159" y="1195363"/>
            <a:ext cx="5255792" cy="2893100"/>
          </a:xfrm>
          <a:prstGeom prst="rect">
            <a:avLst/>
          </a:prstGeom>
          <a:solidFill>
            <a:schemeClr val="bg1"/>
          </a:solidFill>
          <a:ln>
            <a:solidFill>
              <a:schemeClr val="tx1"/>
            </a:solidFill>
          </a:ln>
        </p:spPr>
        <p:txBody>
          <a:bodyPr wrap="square" rtlCol="0">
            <a:spAutoFit/>
          </a:bodyPr>
          <a:lstStyle/>
          <a:p>
            <a:r>
              <a:rPr lang="en-US" sz="1400" b="1" dirty="0" smtClean="0">
                <a:solidFill>
                  <a:srgbClr val="FF9900"/>
                </a:solidFill>
              </a:rPr>
              <a:t>Abby’s story</a:t>
            </a:r>
          </a:p>
          <a:p>
            <a:r>
              <a:rPr lang="en-US" sz="1400" dirty="0"/>
              <a:t>Abby is </a:t>
            </a:r>
            <a:r>
              <a:rPr lang="en-US" sz="1400" dirty="0" smtClean="0"/>
              <a:t>new </a:t>
            </a:r>
            <a:r>
              <a:rPr lang="en-US" sz="1400" dirty="0"/>
              <a:t>to Laddawn and the website. She has some prior experience in a warehouse setting with packaging and has done some shipping on </a:t>
            </a:r>
            <a:r>
              <a:rPr lang="en-US" sz="1400" dirty="0" smtClean="0"/>
              <a:t>E-Bay</a:t>
            </a:r>
            <a:r>
              <a:rPr lang="en-US" sz="1400" dirty="0"/>
              <a:t>.  She is fairly tech savvy and has moved through training at a steady pace.  </a:t>
            </a:r>
            <a:r>
              <a:rPr lang="en-US" sz="1400" dirty="0" smtClean="0"/>
              <a:t>She feels she </a:t>
            </a:r>
            <a:r>
              <a:rPr lang="en-US" sz="1400" dirty="0"/>
              <a:t>and </a:t>
            </a:r>
            <a:r>
              <a:rPr lang="en-US" sz="1400" dirty="0" smtClean="0"/>
              <a:t>her classmates are </a:t>
            </a:r>
            <a:r>
              <a:rPr lang="en-US" sz="1400" dirty="0"/>
              <a:t>picking up the website </a:t>
            </a:r>
            <a:r>
              <a:rPr lang="en-US" sz="1400" dirty="0" smtClean="0"/>
              <a:t>fast. </a:t>
            </a:r>
            <a:r>
              <a:rPr lang="en-US" sz="1400" dirty="0"/>
              <a:t>S</a:t>
            </a:r>
            <a:r>
              <a:rPr lang="en-US" sz="1400" dirty="0" smtClean="0"/>
              <a:t>he </a:t>
            </a:r>
            <a:r>
              <a:rPr lang="en-US" sz="1400" dirty="0"/>
              <a:t>admits that she has not been training on the “advanced sections” of the website.</a:t>
            </a:r>
          </a:p>
          <a:p>
            <a:endParaRPr lang="en-US" sz="1400" i="1" dirty="0" smtClean="0"/>
          </a:p>
          <a:p>
            <a:r>
              <a:rPr lang="en-US" sz="1400" b="1" dirty="0">
                <a:solidFill>
                  <a:srgbClr val="FF9900"/>
                </a:solidFill>
              </a:rPr>
              <a:t>Challenges/Concerns: </a:t>
            </a:r>
            <a:endParaRPr lang="en-US" sz="1400" b="1" dirty="0" smtClean="0">
              <a:solidFill>
                <a:srgbClr val="FF9900"/>
              </a:solidFill>
            </a:endParaRPr>
          </a:p>
          <a:p>
            <a:r>
              <a:rPr lang="en-US" sz="1400" dirty="0"/>
              <a:t>She struggles with product descriptions (both accuracy and the ability to search for item details).  She has also noticed that her fellow new hires have struggled to integrate Excel and add supporting documents such as NAFTA and C of C.</a:t>
            </a:r>
          </a:p>
        </p:txBody>
      </p:sp>
      <p:sp>
        <p:nvSpPr>
          <p:cNvPr id="17" name="TextBox 16"/>
          <p:cNvSpPr txBox="1"/>
          <p:nvPr/>
        </p:nvSpPr>
        <p:spPr>
          <a:xfrm>
            <a:off x="269432" y="3343227"/>
            <a:ext cx="2254135" cy="1169551"/>
          </a:xfrm>
          <a:prstGeom prst="rect">
            <a:avLst/>
          </a:prstGeom>
          <a:solidFill>
            <a:schemeClr val="bg1"/>
          </a:solidFill>
          <a:ln>
            <a:solidFill>
              <a:schemeClr val="tx1"/>
            </a:solidFill>
          </a:ln>
        </p:spPr>
        <p:txBody>
          <a:bodyPr wrap="square" rtlCol="0">
            <a:spAutoFit/>
          </a:bodyPr>
          <a:lstStyle/>
          <a:p>
            <a:r>
              <a:rPr lang="en-US" sz="1400" dirty="0">
                <a:solidFill>
                  <a:srgbClr val="FF9900"/>
                </a:solidFill>
              </a:rPr>
              <a:t>Age</a:t>
            </a:r>
            <a:r>
              <a:rPr lang="en-US" sz="1400" dirty="0" smtClean="0">
                <a:solidFill>
                  <a:srgbClr val="FF9900"/>
                </a:solidFill>
              </a:rPr>
              <a:t>: </a:t>
            </a:r>
            <a:r>
              <a:rPr lang="en-US" sz="1400" dirty="0" smtClean="0"/>
              <a:t>26</a:t>
            </a:r>
            <a:endParaRPr lang="en-US" sz="1400" dirty="0"/>
          </a:p>
          <a:p>
            <a:r>
              <a:rPr lang="en-US" sz="1400" dirty="0">
                <a:solidFill>
                  <a:srgbClr val="FF9900"/>
                </a:solidFill>
              </a:rPr>
              <a:t>Education</a:t>
            </a:r>
            <a:r>
              <a:rPr lang="en-US" sz="1400" dirty="0" smtClean="0">
                <a:solidFill>
                  <a:srgbClr val="FF9900"/>
                </a:solidFill>
              </a:rPr>
              <a:t>: </a:t>
            </a:r>
            <a:r>
              <a:rPr lang="en-US" sz="1400" dirty="0" smtClean="0"/>
              <a:t>High School</a:t>
            </a:r>
            <a:endParaRPr lang="en-US" sz="1400" dirty="0"/>
          </a:p>
          <a:p>
            <a:r>
              <a:rPr lang="en-US" sz="1400" dirty="0">
                <a:solidFill>
                  <a:srgbClr val="FF9900"/>
                </a:solidFill>
              </a:rPr>
              <a:t>Social Networks</a:t>
            </a:r>
            <a:r>
              <a:rPr lang="en-US" sz="1400" dirty="0" smtClean="0">
                <a:solidFill>
                  <a:srgbClr val="FF9900"/>
                </a:solidFill>
              </a:rPr>
              <a:t>: </a:t>
            </a:r>
          </a:p>
          <a:p>
            <a:r>
              <a:rPr lang="en-US" sz="1400" dirty="0"/>
              <a:t>Facebook, Twitter</a:t>
            </a:r>
          </a:p>
          <a:p>
            <a:r>
              <a:rPr lang="en-US" sz="1400" dirty="0" smtClean="0">
                <a:solidFill>
                  <a:srgbClr val="FF9900"/>
                </a:solidFill>
              </a:rPr>
              <a:t>Job Title: </a:t>
            </a:r>
            <a:r>
              <a:rPr lang="en-US" sz="1400" dirty="0" smtClean="0"/>
              <a:t>CE</a:t>
            </a:r>
            <a:endParaRPr lang="en-US" sz="1400" dirty="0"/>
          </a:p>
        </p:txBody>
      </p:sp>
      <p:sp>
        <p:nvSpPr>
          <p:cNvPr id="19" name="TextBox 18"/>
          <p:cNvSpPr txBox="1"/>
          <p:nvPr/>
        </p:nvSpPr>
        <p:spPr>
          <a:xfrm>
            <a:off x="3020120" y="1214413"/>
            <a:ext cx="2825486" cy="3323987"/>
          </a:xfrm>
          <a:prstGeom prst="rect">
            <a:avLst/>
          </a:prstGeom>
          <a:solidFill>
            <a:schemeClr val="bg1"/>
          </a:solidFill>
          <a:ln>
            <a:solidFill>
              <a:schemeClr val="tx1"/>
            </a:solidFill>
          </a:ln>
        </p:spPr>
        <p:txBody>
          <a:bodyPr wrap="square" rtlCol="0">
            <a:spAutoFit/>
          </a:bodyPr>
          <a:lstStyle/>
          <a:p>
            <a:r>
              <a:rPr lang="en-US" sz="1400" b="1" dirty="0" smtClean="0">
                <a:solidFill>
                  <a:srgbClr val="FF9900"/>
                </a:solidFill>
              </a:rPr>
              <a:t>Experience</a:t>
            </a:r>
          </a:p>
          <a:p>
            <a:endParaRPr lang="en-US" sz="1400" dirty="0" smtClean="0">
              <a:solidFill>
                <a:srgbClr val="FF9900"/>
              </a:solidFill>
            </a:endParaRPr>
          </a:p>
          <a:p>
            <a:r>
              <a:rPr lang="en-US" sz="1400" dirty="0" smtClean="0">
                <a:solidFill>
                  <a:srgbClr val="FF9900"/>
                </a:solidFill>
              </a:rPr>
              <a:t>Technology &amp; Web Use:</a:t>
            </a:r>
          </a:p>
          <a:p>
            <a:r>
              <a:rPr lang="en-US" sz="1400" dirty="0"/>
              <a:t>Fairly tech savvy, but </a:t>
            </a:r>
            <a:r>
              <a:rPr lang="en-US" sz="1400" dirty="0" smtClean="0"/>
              <a:t>not expert</a:t>
            </a:r>
            <a:endParaRPr lang="en-US" sz="1400" dirty="0"/>
          </a:p>
          <a:p>
            <a:r>
              <a:rPr lang="en-US" sz="1400" dirty="0" smtClean="0">
                <a:solidFill>
                  <a:srgbClr val="FF9900"/>
                </a:solidFill>
              </a:rPr>
              <a:t>Packaging:</a:t>
            </a:r>
          </a:p>
          <a:p>
            <a:r>
              <a:rPr lang="en-US" sz="1400" dirty="0" smtClean="0"/>
              <a:t>Rookie</a:t>
            </a:r>
            <a:endParaRPr lang="en-US" sz="1400" dirty="0"/>
          </a:p>
          <a:p>
            <a:r>
              <a:rPr lang="en-US" sz="1400" dirty="0" smtClean="0">
                <a:solidFill>
                  <a:srgbClr val="FF9900"/>
                </a:solidFill>
              </a:rPr>
              <a:t>Context of use:</a:t>
            </a:r>
          </a:p>
          <a:p>
            <a:r>
              <a:rPr lang="en-US" sz="1400" dirty="0" smtClean="0"/>
              <a:t>Transactional</a:t>
            </a:r>
            <a:endParaRPr lang="en-US" sz="1400" dirty="0"/>
          </a:p>
          <a:p>
            <a:r>
              <a:rPr lang="en-US" sz="1400" dirty="0" smtClean="0">
                <a:solidFill>
                  <a:srgbClr val="FF9900"/>
                </a:solidFill>
              </a:rPr>
              <a:t>Preferred method of communication:</a:t>
            </a:r>
          </a:p>
          <a:p>
            <a:r>
              <a:rPr lang="en-US" sz="1400" dirty="0"/>
              <a:t>Phone for </a:t>
            </a:r>
            <a:r>
              <a:rPr lang="en-US" sz="1400" dirty="0" smtClean="0"/>
              <a:t>speed, email </a:t>
            </a:r>
            <a:r>
              <a:rPr lang="en-US" sz="1400" dirty="0"/>
              <a:t>for complex questions</a:t>
            </a:r>
          </a:p>
          <a:p>
            <a:r>
              <a:rPr lang="en-US" sz="1400" dirty="0" smtClean="0">
                <a:solidFill>
                  <a:srgbClr val="FF9900"/>
                </a:solidFill>
              </a:rPr>
              <a:t>Gains Knowledge by:</a:t>
            </a:r>
          </a:p>
          <a:p>
            <a:r>
              <a:rPr lang="en-US" sz="1400" dirty="0"/>
              <a:t>Classroom, but needs to “do it” to make it “click”</a:t>
            </a:r>
          </a:p>
        </p:txBody>
      </p:sp>
      <p:pic>
        <p:nvPicPr>
          <p:cNvPr id="21" name="Picture 20"/>
          <p:cNvPicPr>
            <a:picLocks noChangeAspect="1"/>
          </p:cNvPicPr>
          <p:nvPr/>
        </p:nvPicPr>
        <p:blipFill rotWithShape="1">
          <a:blip r:embed="rId3"/>
          <a:srcRect l="1" r="45230" b="10848"/>
          <a:stretch/>
        </p:blipFill>
        <p:spPr>
          <a:xfrm>
            <a:off x="3669513" y="2314894"/>
            <a:ext cx="99118" cy="178325"/>
          </a:xfrm>
          <a:prstGeom prst="rect">
            <a:avLst/>
          </a:prstGeom>
        </p:spPr>
      </p:pic>
      <p:pic>
        <p:nvPicPr>
          <p:cNvPr id="12" name="Picture 11"/>
          <p:cNvPicPr>
            <a:picLocks noChangeAspect="1"/>
          </p:cNvPicPr>
          <p:nvPr/>
        </p:nvPicPr>
        <p:blipFill rotWithShape="1">
          <a:blip r:embed="rId4"/>
          <a:srcRect b="7731"/>
          <a:stretch/>
        </p:blipFill>
        <p:spPr>
          <a:xfrm>
            <a:off x="550733" y="1114425"/>
            <a:ext cx="1925477" cy="2000250"/>
          </a:xfrm>
          <a:prstGeom prst="rect">
            <a:avLst/>
          </a:prstGeom>
          <a:ln w="76200">
            <a:solidFill>
              <a:srgbClr val="810262"/>
            </a:solidFill>
            <a:miter lim="800000"/>
          </a:ln>
        </p:spPr>
      </p:pic>
      <p:pic>
        <p:nvPicPr>
          <p:cNvPr id="15" name="Picture 14"/>
          <p:cNvPicPr>
            <a:picLocks noChangeAspect="1"/>
          </p:cNvPicPr>
          <p:nvPr/>
        </p:nvPicPr>
        <p:blipFill>
          <a:blip r:embed="rId5"/>
          <a:stretch>
            <a:fillRect/>
          </a:stretch>
        </p:blipFill>
        <p:spPr>
          <a:xfrm>
            <a:off x="5436080" y="1898290"/>
            <a:ext cx="374246" cy="260345"/>
          </a:xfrm>
          <a:prstGeom prst="rect">
            <a:avLst/>
          </a:prstGeom>
        </p:spPr>
      </p:pic>
    </p:spTree>
    <p:extLst>
      <p:ext uri="{BB962C8B-B14F-4D97-AF65-F5344CB8AC3E}">
        <p14:creationId xmlns:p14="http://schemas.microsoft.com/office/powerpoint/2010/main" val="3442812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2624</TotalTime>
  <Words>1723</Words>
  <Application>Microsoft Office PowerPoint</Application>
  <PresentationFormat>Widescreen</PresentationFormat>
  <Paragraphs>174</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Jen</vt:lpstr>
      <vt:lpstr>Mark</vt:lpstr>
      <vt:lpstr>Herman</vt:lpstr>
      <vt:lpstr>Andrew</vt:lpstr>
      <vt:lpstr>Abby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Tina Tau</dc:creator>
  <cp:lastModifiedBy>Susan Parker</cp:lastModifiedBy>
  <cp:revision>132</cp:revision>
  <cp:lastPrinted>2019-03-14T15:27:40Z</cp:lastPrinted>
  <dcterms:created xsi:type="dcterms:W3CDTF">2019-03-07T15:56:25Z</dcterms:created>
  <dcterms:modified xsi:type="dcterms:W3CDTF">2019-05-14T13:29:08Z</dcterms:modified>
</cp:coreProperties>
</file>