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93" r:id="rId4"/>
    <p:sldId id="289" r:id="rId5"/>
    <p:sldId id="290" r:id="rId6"/>
    <p:sldId id="292" r:id="rId7"/>
    <p:sldId id="258" r:id="rId8"/>
    <p:sldId id="273" r:id="rId9"/>
    <p:sldId id="257" r:id="rId10"/>
    <p:sldId id="275" r:id="rId11"/>
    <p:sldId id="260" r:id="rId12"/>
    <p:sldId id="274" r:id="rId13"/>
    <p:sldId id="259" r:id="rId14"/>
    <p:sldId id="276" r:id="rId15"/>
    <p:sldId id="261" r:id="rId16"/>
    <p:sldId id="277" r:id="rId17"/>
    <p:sldId id="262" r:id="rId18"/>
    <p:sldId id="278" r:id="rId19"/>
    <p:sldId id="263" r:id="rId20"/>
    <p:sldId id="279" r:id="rId21"/>
    <p:sldId id="264" r:id="rId22"/>
    <p:sldId id="280" r:id="rId23"/>
    <p:sldId id="271" r:id="rId24"/>
    <p:sldId id="281" r:id="rId25"/>
    <p:sldId id="265" r:id="rId26"/>
    <p:sldId id="282" r:id="rId27"/>
    <p:sldId id="267" r:id="rId28"/>
    <p:sldId id="283" r:id="rId29"/>
    <p:sldId id="266" r:id="rId30"/>
    <p:sldId id="284" r:id="rId31"/>
    <p:sldId id="268" r:id="rId32"/>
    <p:sldId id="285" r:id="rId33"/>
    <p:sldId id="269" r:id="rId34"/>
    <p:sldId id="286" r:id="rId35"/>
    <p:sldId id="270"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18779-6A6F-41B5-896C-A9A554B9CABB}"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11707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18779-6A6F-41B5-896C-A9A554B9CABB}"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132171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18779-6A6F-41B5-896C-A9A554B9CABB}"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279024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18779-6A6F-41B5-896C-A9A554B9CABB}"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60964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E18779-6A6F-41B5-896C-A9A554B9CABB}"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159640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18779-6A6F-41B5-896C-A9A554B9CABB}"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13175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18779-6A6F-41B5-896C-A9A554B9CABB}"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264080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18779-6A6F-41B5-896C-A9A554B9CABB}"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427399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18779-6A6F-41B5-896C-A9A554B9CABB}"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241185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E18779-6A6F-41B5-896C-A9A554B9CABB}"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199412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E18779-6A6F-41B5-896C-A9A554B9CABB}"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A4E31-E50B-4C46-A23A-4A291F6264EA}" type="slidenum">
              <a:rPr lang="en-US" smtClean="0"/>
              <a:t>‹#›</a:t>
            </a:fld>
            <a:endParaRPr lang="en-US"/>
          </a:p>
        </p:txBody>
      </p:sp>
    </p:spTree>
    <p:extLst>
      <p:ext uri="{BB962C8B-B14F-4D97-AF65-F5344CB8AC3E}">
        <p14:creationId xmlns:p14="http://schemas.microsoft.com/office/powerpoint/2010/main" val="322703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18779-6A6F-41B5-896C-A9A554B9CABB}" type="datetimeFigureOut">
              <a:rPr lang="en-US" smtClean="0"/>
              <a:t>7/11/2019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A4E31-E50B-4C46-A23A-4A291F6264EA}" type="slidenum">
              <a:rPr lang="en-US" smtClean="0"/>
              <a:t>‹#›</a:t>
            </a:fld>
            <a:endParaRPr lang="en-US"/>
          </a:p>
        </p:txBody>
      </p:sp>
    </p:spTree>
    <p:extLst>
      <p:ext uri="{BB962C8B-B14F-4D97-AF65-F5344CB8AC3E}">
        <p14:creationId xmlns:p14="http://schemas.microsoft.com/office/powerpoint/2010/main" val="204544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optimalworkshop.com/treejack/25j5r712/5ul70al3-1/shared-results/p4xarop74f7s4k5up6l0u173eprk1cx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Tree Study</a:t>
            </a:r>
            <a:endParaRPr lang="en-US" dirty="0"/>
          </a:p>
        </p:txBody>
      </p:sp>
      <p:sp>
        <p:nvSpPr>
          <p:cNvPr id="3" name="Subtitle 2"/>
          <p:cNvSpPr>
            <a:spLocks noGrp="1"/>
          </p:cNvSpPr>
          <p:nvPr>
            <p:ph type="subTitle" idx="1"/>
          </p:nvPr>
        </p:nvSpPr>
        <p:spPr/>
        <p:txBody>
          <a:bodyPr/>
          <a:lstStyle/>
          <a:p>
            <a:r>
              <a:rPr lang="en-US" dirty="0" smtClean="0"/>
              <a:t>Evaluation of </a:t>
            </a:r>
            <a:r>
              <a:rPr lang="en-US" dirty="0" err="1" smtClean="0"/>
              <a:t>Laddawn’s</a:t>
            </a:r>
            <a:r>
              <a:rPr lang="en-US" dirty="0" smtClean="0"/>
              <a:t> New Information Architecture</a:t>
            </a:r>
            <a:endParaRPr lang="en-US" dirty="0"/>
          </a:p>
        </p:txBody>
      </p:sp>
    </p:spTree>
    <p:extLst>
      <p:ext uri="{BB962C8B-B14F-4D97-AF65-F5344CB8AC3E}">
        <p14:creationId xmlns:p14="http://schemas.microsoft.com/office/powerpoint/2010/main" val="312500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 Clean Room Class 100, Gusseted</a:t>
            </a:r>
            <a:endParaRPr lang="en-US" dirty="0"/>
          </a:p>
        </p:txBody>
      </p:sp>
      <p:sp>
        <p:nvSpPr>
          <p:cNvPr id="5" name="Content Placeholder 4"/>
          <p:cNvSpPr>
            <a:spLocks noGrp="1"/>
          </p:cNvSpPr>
          <p:nvPr>
            <p:ph idx="1"/>
          </p:nvPr>
        </p:nvSpPr>
        <p:spPr/>
        <p:txBody>
          <a:bodyPr>
            <a:normAutofit lnSpcReduction="10000"/>
          </a:bodyPr>
          <a:lstStyle/>
          <a:p>
            <a:r>
              <a:rPr lang="en-US" sz="2000" dirty="0" smtClean="0">
                <a:solidFill>
                  <a:schemeClr val="bg1">
                    <a:lumMod val="50000"/>
                  </a:schemeClr>
                </a:solidFill>
              </a:rPr>
              <a:t>Overall, 89% of participants went down the correct path initially – a significant chunk (33%) opted for Protective Packaging.</a:t>
            </a:r>
          </a:p>
          <a:p>
            <a:r>
              <a:rPr lang="en-US" sz="2000" dirty="0" smtClean="0">
                <a:solidFill>
                  <a:schemeClr val="bg1">
                    <a:lumMod val="50000"/>
                  </a:schemeClr>
                </a:solidFill>
              </a:rPr>
              <a:t>Of those who selected the wrong answer (35 participants):</a:t>
            </a:r>
          </a:p>
          <a:p>
            <a:pPr lvl="1"/>
            <a:r>
              <a:rPr lang="en-US" sz="1600" dirty="0" smtClean="0">
                <a:solidFill>
                  <a:schemeClr val="bg1">
                    <a:lumMod val="50000"/>
                  </a:schemeClr>
                </a:solidFill>
              </a:rPr>
              <a:t>30 never made it to a “Clean Room” category.</a:t>
            </a:r>
          </a:p>
          <a:p>
            <a:pPr lvl="1"/>
            <a:r>
              <a:rPr lang="en-US" sz="1600" dirty="0" smtClean="0">
                <a:solidFill>
                  <a:schemeClr val="bg1">
                    <a:lumMod val="50000"/>
                  </a:schemeClr>
                </a:solidFill>
              </a:rPr>
              <a:t>5 managed to navigate to a “clean room” but 4 selected the wrong “clean room” class and bag (clean room class 200 zip top) or the wrong bag (clean room class 100 </a:t>
            </a:r>
            <a:r>
              <a:rPr lang="en-US" sz="1600" u="sng" dirty="0" smtClean="0">
                <a:solidFill>
                  <a:schemeClr val="bg1">
                    <a:lumMod val="50000"/>
                  </a:schemeClr>
                </a:solidFill>
              </a:rPr>
              <a:t>layflat</a:t>
            </a:r>
            <a:r>
              <a:rPr lang="en-US" sz="1600" dirty="0" smtClean="0">
                <a:solidFill>
                  <a:schemeClr val="bg1">
                    <a:lumMod val="50000"/>
                  </a:schemeClr>
                </a:solidFill>
              </a:rPr>
              <a:t>).</a:t>
            </a:r>
          </a:p>
          <a:p>
            <a:r>
              <a:rPr lang="en-US" sz="2000" dirty="0" smtClean="0">
                <a:solidFill>
                  <a:schemeClr val="bg1">
                    <a:lumMod val="50000"/>
                  </a:schemeClr>
                </a:solidFill>
              </a:rPr>
              <a:t>18  participants passed through poly bags &gt; healthcare on their journeys (not surprising given that </a:t>
            </a:r>
            <a:r>
              <a:rPr lang="en-US" sz="2000" u="sng" dirty="0" smtClean="0">
                <a:solidFill>
                  <a:schemeClr val="bg1">
                    <a:lumMod val="50000"/>
                  </a:schemeClr>
                </a:solidFill>
              </a:rPr>
              <a:t>surgical</a:t>
            </a:r>
            <a:r>
              <a:rPr lang="en-US" sz="2000" dirty="0" smtClean="0">
                <a:solidFill>
                  <a:schemeClr val="bg1">
                    <a:lumMod val="50000"/>
                  </a:schemeClr>
                </a:solidFill>
              </a:rPr>
              <a:t> instruments were involved); 5 eventually found clean room by backtracking.</a:t>
            </a:r>
          </a:p>
          <a:p>
            <a:r>
              <a:rPr lang="en-US" sz="2000" dirty="0">
                <a:solidFill>
                  <a:srgbClr val="CC0099"/>
                </a:solidFill>
              </a:rPr>
              <a:t>“Protective Packaging” proved to be an intuitive </a:t>
            </a:r>
            <a:r>
              <a:rPr lang="en-US" sz="2000" dirty="0" smtClean="0">
                <a:solidFill>
                  <a:srgbClr val="CC0099"/>
                </a:solidFill>
              </a:rPr>
              <a:t>path for this category.</a:t>
            </a:r>
            <a:endParaRPr lang="en-US" sz="2000" dirty="0">
              <a:solidFill>
                <a:srgbClr val="CC0099"/>
              </a:solidFill>
            </a:endParaRPr>
          </a:p>
          <a:p>
            <a:r>
              <a:rPr lang="en-US" sz="2000" dirty="0" smtClean="0">
                <a:solidFill>
                  <a:srgbClr val="CC0099"/>
                </a:solidFill>
              </a:rPr>
              <a:t>We </a:t>
            </a:r>
            <a:r>
              <a:rPr lang="en-US" sz="2000" dirty="0">
                <a:solidFill>
                  <a:srgbClr val="CC0099"/>
                </a:solidFill>
              </a:rPr>
              <a:t>should consider adding Clean Room to Poly Bags &gt; Healthcare. Possibly Food Service </a:t>
            </a:r>
            <a:r>
              <a:rPr lang="en-US" sz="2000" dirty="0" smtClean="0">
                <a:solidFill>
                  <a:srgbClr val="CC0099"/>
                </a:solidFill>
              </a:rPr>
              <a:t>too</a:t>
            </a:r>
            <a:r>
              <a:rPr lang="en-US" sz="2000" dirty="0">
                <a:solidFill>
                  <a:srgbClr val="CC0099"/>
                </a:solidFill>
              </a:rPr>
              <a:t>?</a:t>
            </a:r>
            <a:endParaRPr lang="en-US" sz="2000" dirty="0" smtClean="0">
              <a:solidFill>
                <a:srgbClr val="CC0099"/>
              </a:solidFill>
            </a:endParaRPr>
          </a:p>
          <a:p>
            <a:r>
              <a:rPr lang="en-US" sz="2000" dirty="0" smtClean="0">
                <a:solidFill>
                  <a:srgbClr val="CC0099"/>
                </a:solidFill>
              </a:rPr>
              <a:t>In the real world, would the task involve some priming – i.e. are distributors’ </a:t>
            </a:r>
            <a:r>
              <a:rPr lang="en-US" sz="2000" dirty="0">
                <a:solidFill>
                  <a:srgbClr val="CC0099"/>
                </a:solidFill>
              </a:rPr>
              <a:t>customers more likely </a:t>
            </a:r>
            <a:r>
              <a:rPr lang="en-US" sz="2000" dirty="0" smtClean="0">
                <a:solidFill>
                  <a:srgbClr val="CC0099"/>
                </a:solidFill>
              </a:rPr>
              <a:t>to request “clean </a:t>
            </a:r>
            <a:r>
              <a:rPr lang="en-US" sz="2000" dirty="0">
                <a:solidFill>
                  <a:srgbClr val="CC0099"/>
                </a:solidFill>
              </a:rPr>
              <a:t>room” </a:t>
            </a:r>
            <a:r>
              <a:rPr lang="en-US" sz="2000" dirty="0" smtClean="0">
                <a:solidFill>
                  <a:srgbClr val="CC0099"/>
                </a:solidFill>
              </a:rPr>
              <a:t>products by that name?</a:t>
            </a:r>
            <a:endParaRPr lang="en-US" sz="2000" dirty="0">
              <a:solidFill>
                <a:srgbClr val="CC0099"/>
              </a:solidFill>
            </a:endParaRPr>
          </a:p>
          <a:p>
            <a:r>
              <a:rPr lang="en-US" sz="2000" dirty="0" smtClean="0">
                <a:solidFill>
                  <a:srgbClr val="CC0099"/>
                </a:solidFill>
              </a:rPr>
              <a:t>To some extent, this is a highly </a:t>
            </a:r>
            <a:r>
              <a:rPr lang="en-US" sz="2000" dirty="0">
                <a:solidFill>
                  <a:srgbClr val="CC0099"/>
                </a:solidFill>
              </a:rPr>
              <a:t>specialized category that may </a:t>
            </a:r>
            <a:r>
              <a:rPr lang="en-US" sz="2000" dirty="0" smtClean="0">
                <a:solidFill>
                  <a:srgbClr val="CC0099"/>
                </a:solidFill>
              </a:rPr>
              <a:t>require </a:t>
            </a:r>
            <a:r>
              <a:rPr lang="en-US" sz="2000" dirty="0">
                <a:solidFill>
                  <a:srgbClr val="CC0099"/>
                </a:solidFill>
              </a:rPr>
              <a:t>advanced product knowledge.</a:t>
            </a:r>
          </a:p>
          <a:p>
            <a:endParaRPr lang="en-US" sz="2000" dirty="0" smtClean="0">
              <a:solidFill>
                <a:schemeClr val="bg1">
                  <a:lumMod val="50000"/>
                </a:schemeClr>
              </a:solidFill>
            </a:endParaRPr>
          </a:p>
        </p:txBody>
      </p:sp>
      <p:sp>
        <p:nvSpPr>
          <p:cNvPr id="6"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smtClean="0">
              <a:solidFill>
                <a:srgbClr val="CC0099"/>
              </a:solidFill>
            </a:endParaRPr>
          </a:p>
        </p:txBody>
      </p:sp>
    </p:spTree>
    <p:extLst>
      <p:ext uri="{BB962C8B-B14F-4D97-AF65-F5344CB8AC3E}">
        <p14:creationId xmlns:p14="http://schemas.microsoft.com/office/powerpoint/2010/main" val="342663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parker\AppData\Local\Temp\SNAGHTML5d597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457200"/>
            <a:ext cx="1189672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6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 Hand Stretch Film, Narrow Banding</a:t>
            </a:r>
            <a:endParaRPr lang="en-US"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Overall, 88% of participants went down the correct path initially.</a:t>
            </a:r>
          </a:p>
          <a:p>
            <a:r>
              <a:rPr lang="en-US" sz="2000" dirty="0" smtClean="0">
                <a:solidFill>
                  <a:schemeClr val="bg1">
                    <a:lumMod val="50000"/>
                  </a:schemeClr>
                </a:solidFill>
              </a:rPr>
              <a:t>Of those who selected the wrong answer (34 participants):</a:t>
            </a:r>
          </a:p>
          <a:p>
            <a:pPr lvl="1"/>
            <a:r>
              <a:rPr lang="en-US" sz="1600" dirty="0" smtClean="0">
                <a:solidFill>
                  <a:schemeClr val="bg1">
                    <a:lumMod val="50000"/>
                  </a:schemeClr>
                </a:solidFill>
              </a:rPr>
              <a:t>The most popular incorrect answer was shrink bundling film (16)</a:t>
            </a:r>
          </a:p>
          <a:p>
            <a:pPr lvl="1"/>
            <a:r>
              <a:rPr lang="en-US" sz="1600" dirty="0" smtClean="0">
                <a:solidFill>
                  <a:schemeClr val="bg1">
                    <a:lumMod val="50000"/>
                  </a:schemeClr>
                </a:solidFill>
              </a:rPr>
              <a:t>13 correctly chose hand-stretch film, but chose the incorrect type (pre-stretched, 10; blown, 3)</a:t>
            </a:r>
          </a:p>
          <a:p>
            <a:pPr lvl="1"/>
            <a:r>
              <a:rPr lang="en-US" sz="1600" dirty="0" smtClean="0">
                <a:solidFill>
                  <a:schemeClr val="bg1">
                    <a:lumMod val="50000"/>
                  </a:schemeClr>
                </a:solidFill>
              </a:rPr>
              <a:t>1 chose continuous sheeting</a:t>
            </a:r>
          </a:p>
          <a:p>
            <a:pPr lvl="1"/>
            <a:r>
              <a:rPr lang="en-US" sz="1600" dirty="0" smtClean="0">
                <a:solidFill>
                  <a:schemeClr val="bg1">
                    <a:lumMod val="50000"/>
                  </a:schemeClr>
                </a:solidFill>
              </a:rPr>
              <a:t>4 </a:t>
            </a:r>
            <a:r>
              <a:rPr lang="en-US" sz="1600" dirty="0">
                <a:solidFill>
                  <a:schemeClr val="bg1">
                    <a:lumMod val="50000"/>
                  </a:schemeClr>
                </a:solidFill>
              </a:rPr>
              <a:t>chose something that was not film or even </a:t>
            </a:r>
            <a:r>
              <a:rPr lang="en-US" sz="1600" dirty="0" smtClean="0">
                <a:solidFill>
                  <a:schemeClr val="bg1">
                    <a:lumMod val="50000"/>
                  </a:schemeClr>
                </a:solidFill>
              </a:rPr>
              <a:t>sheeting (bags, tubing)</a:t>
            </a:r>
          </a:p>
          <a:p>
            <a:pPr lvl="1"/>
            <a:r>
              <a:rPr lang="en-US" sz="1600" dirty="0" smtClean="0">
                <a:solidFill>
                  <a:schemeClr val="bg1">
                    <a:lumMod val="50000"/>
                  </a:schemeClr>
                </a:solidFill>
              </a:rPr>
              <a:t>5 of the searches that began with protective packaging ended up with the wrong answer; 8 ended up backtracking to arrive at the correct answer – possibly led astray by the word “secure” in the task? </a:t>
            </a:r>
          </a:p>
          <a:p>
            <a:r>
              <a:rPr lang="en-US" sz="2000" dirty="0">
                <a:solidFill>
                  <a:srgbClr val="CC0099"/>
                </a:solidFill>
              </a:rPr>
              <a:t>It is reassuring that most users started down the right path. Ultimately stretch and shrink may be products that demand greater subject matter expertise to </a:t>
            </a:r>
            <a:r>
              <a:rPr lang="en-US" sz="2000" dirty="0" smtClean="0">
                <a:solidFill>
                  <a:srgbClr val="CC0099"/>
                </a:solidFill>
              </a:rPr>
              <a:t>differentiate.</a:t>
            </a:r>
            <a:endParaRPr lang="en-US" sz="2000" dirty="0">
              <a:solidFill>
                <a:srgbClr val="CC0099"/>
              </a:solidFill>
            </a:endParaRPr>
          </a:p>
          <a:p>
            <a:r>
              <a:rPr lang="en-US" sz="2000" dirty="0">
                <a:solidFill>
                  <a:srgbClr val="CC0099"/>
                </a:solidFill>
              </a:rPr>
              <a:t>Product descriptions and images in the future mega menu may help users who have less product knowledge</a:t>
            </a:r>
            <a:r>
              <a:rPr lang="en-US" sz="2000" dirty="0" smtClean="0">
                <a:solidFill>
                  <a:srgbClr val="CC0099"/>
                </a:solidFill>
              </a:rPr>
              <a:t>.</a:t>
            </a:r>
          </a:p>
          <a:p>
            <a:r>
              <a:rPr lang="en-US" sz="2000" dirty="0" smtClean="0">
                <a:solidFill>
                  <a:srgbClr val="CC0099"/>
                </a:solidFill>
              </a:rPr>
              <a:t>Protective Packaging led some people astray.</a:t>
            </a:r>
          </a:p>
          <a:p>
            <a:pPr marL="0" indent="0">
              <a:buNone/>
            </a:pPr>
            <a:endParaRPr lang="en-US" sz="2000" dirty="0">
              <a:solidFill>
                <a:srgbClr val="CC0099"/>
              </a:solidFill>
            </a:endParaRPr>
          </a:p>
          <a:p>
            <a:pPr lvl="1"/>
            <a:endParaRPr lang="en-US" sz="1600" dirty="0" smtClean="0">
              <a:solidFill>
                <a:schemeClr val="bg1">
                  <a:lumMod val="50000"/>
                </a:schemeClr>
              </a:solidFill>
            </a:endParaRPr>
          </a:p>
          <a:p>
            <a:pPr lvl="1"/>
            <a:endParaRPr lang="en-US" sz="1600" dirty="0">
              <a:solidFill>
                <a:schemeClr val="bg1">
                  <a:lumMod val="50000"/>
                </a:schemeClr>
              </a:solidFill>
            </a:endParaRPr>
          </a:p>
          <a:p>
            <a:endParaRPr lang="en-US" sz="2000" dirty="0" smtClean="0">
              <a:solidFill>
                <a:schemeClr val="bg1">
                  <a:lumMod val="50000"/>
                </a:schemeClr>
              </a:solidFill>
            </a:endParaRPr>
          </a:p>
        </p:txBody>
      </p:sp>
    </p:spTree>
    <p:extLst>
      <p:ext uri="{BB962C8B-B14F-4D97-AF65-F5344CB8AC3E}">
        <p14:creationId xmlns:p14="http://schemas.microsoft.com/office/powerpoint/2010/main" val="108014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457200"/>
            <a:ext cx="11904762" cy="5980952"/>
          </a:xfrm>
          <a:prstGeom prst="rect">
            <a:avLst/>
          </a:prstGeom>
        </p:spPr>
      </p:pic>
    </p:spTree>
    <p:extLst>
      <p:ext uri="{BB962C8B-B14F-4D97-AF65-F5344CB8AC3E}">
        <p14:creationId xmlns:p14="http://schemas.microsoft.com/office/powerpoint/2010/main" val="349539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Findings – Stand Up Pouches, Clear &amp; Silver</a:t>
            </a:r>
            <a:endParaRPr lang="en-US"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Overall, 92% of participants went down the correct path initially.</a:t>
            </a:r>
          </a:p>
          <a:p>
            <a:r>
              <a:rPr lang="en-US" sz="2000" dirty="0" smtClean="0">
                <a:solidFill>
                  <a:schemeClr val="bg1">
                    <a:lumMod val="50000"/>
                  </a:schemeClr>
                </a:solidFill>
              </a:rPr>
              <a:t>Of those who selected the wrong answer (22), most did so directly (18).</a:t>
            </a:r>
          </a:p>
          <a:p>
            <a:pPr lvl="1"/>
            <a:r>
              <a:rPr lang="en-US" sz="1600" dirty="0" smtClean="0">
                <a:solidFill>
                  <a:schemeClr val="bg1">
                    <a:lumMod val="50000"/>
                  </a:schemeClr>
                </a:solidFill>
              </a:rPr>
              <a:t>16 chose a stand up pouch with the wrong color (clear or silver, but not clear </a:t>
            </a:r>
            <a:r>
              <a:rPr lang="en-US" sz="1600" u="sng" dirty="0" smtClean="0">
                <a:solidFill>
                  <a:schemeClr val="bg1">
                    <a:lumMod val="50000"/>
                  </a:schemeClr>
                </a:solidFill>
              </a:rPr>
              <a:t>and</a:t>
            </a:r>
            <a:r>
              <a:rPr lang="en-US" sz="1600" dirty="0" smtClean="0">
                <a:solidFill>
                  <a:schemeClr val="bg1">
                    <a:lumMod val="50000"/>
                  </a:schemeClr>
                </a:solidFill>
              </a:rPr>
              <a:t> silver).</a:t>
            </a:r>
          </a:p>
          <a:p>
            <a:r>
              <a:rPr lang="en-US" sz="2000" dirty="0" smtClean="0">
                <a:solidFill>
                  <a:srgbClr val="CC0099"/>
                </a:solidFill>
              </a:rPr>
              <a:t>Based on first clicks, the </a:t>
            </a:r>
            <a:r>
              <a:rPr lang="en-US" sz="2000" dirty="0">
                <a:solidFill>
                  <a:srgbClr val="CC0099"/>
                </a:solidFill>
              </a:rPr>
              <a:t>new top level category, “Food Service,” seems to have resonated with test participants. </a:t>
            </a:r>
          </a:p>
          <a:p>
            <a:r>
              <a:rPr lang="en-US" sz="2000" dirty="0">
                <a:solidFill>
                  <a:srgbClr val="CC0099"/>
                </a:solidFill>
              </a:rPr>
              <a:t>If we discount incorrect color choices, the success rate for this task rises from 75% to 93</a:t>
            </a:r>
            <a:r>
              <a:rPr lang="en-US" sz="2000" dirty="0" smtClean="0">
                <a:solidFill>
                  <a:srgbClr val="CC0099"/>
                </a:solidFill>
              </a:rPr>
              <a:t>%. Was this sloppiness in choosing the answer or genuine confusion over the choices?</a:t>
            </a:r>
          </a:p>
          <a:p>
            <a:r>
              <a:rPr lang="en-US" sz="2000" dirty="0" smtClean="0">
                <a:solidFill>
                  <a:srgbClr val="CC0099"/>
                </a:solidFill>
              </a:rPr>
              <a:t>Regardless, we ought to consider changing the label for this item to “Clear Front, Silver Back” to minimize confusion between the choices.</a:t>
            </a:r>
            <a:endParaRPr lang="en-US" sz="2000" dirty="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51786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457200"/>
            <a:ext cx="11904762" cy="5847619"/>
          </a:xfrm>
          <a:prstGeom prst="rect">
            <a:avLst/>
          </a:prstGeom>
        </p:spPr>
      </p:pic>
    </p:spTree>
    <p:extLst>
      <p:ext uri="{BB962C8B-B14F-4D97-AF65-F5344CB8AC3E}">
        <p14:creationId xmlns:p14="http://schemas.microsoft.com/office/powerpoint/2010/main" val="283551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Pre-Opened Bags, White Front/Clear Back</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Overall, 83% of participants went down the correct path initially, but from there, there were relatively high proportions of indirect success and indirect failure.</a:t>
            </a:r>
          </a:p>
          <a:p>
            <a:r>
              <a:rPr lang="en-US" sz="2000" dirty="0" smtClean="0">
                <a:solidFill>
                  <a:schemeClr val="bg1">
                    <a:lumMod val="50000"/>
                  </a:schemeClr>
                </a:solidFill>
              </a:rPr>
              <a:t>The most popular incorrect answer was Layflat Bag (12), followed by Gusseted Bag (4), Tubing (3), Sleeves (1), Zip Top, White Block (1), HD Can Liner, Coreless (1), Packing List Envelopes (1).</a:t>
            </a:r>
          </a:p>
          <a:p>
            <a:r>
              <a:rPr lang="en-US" sz="2000" dirty="0" smtClean="0">
                <a:solidFill>
                  <a:schemeClr val="bg1">
                    <a:lumMod val="50000"/>
                  </a:schemeClr>
                </a:solidFill>
              </a:rPr>
              <a:t>Interestingly, no one chose Pre-Opened Bags, Standard.</a:t>
            </a:r>
          </a:p>
          <a:p>
            <a:r>
              <a:rPr lang="en-US" sz="2000" dirty="0" smtClean="0">
                <a:solidFill>
                  <a:srgbClr val="CC0099"/>
                </a:solidFill>
              </a:rPr>
              <a:t>This is an important category; making improvements will require further consultation with Marketing concerning labeling and positioning.</a:t>
            </a: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76249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857" y="457200"/>
            <a:ext cx="11914286" cy="5780952"/>
          </a:xfrm>
          <a:prstGeom prst="rect">
            <a:avLst/>
          </a:prstGeom>
        </p:spPr>
      </p:pic>
    </p:spTree>
    <p:extLst>
      <p:ext uri="{BB962C8B-B14F-4D97-AF65-F5344CB8AC3E}">
        <p14:creationId xmlns:p14="http://schemas.microsoft.com/office/powerpoint/2010/main" val="3091141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Zip Top, Parts, Round Hole</a:t>
            </a:r>
            <a:endParaRPr lang="en-US" sz="3600" dirty="0"/>
          </a:p>
        </p:txBody>
      </p:sp>
      <p:sp>
        <p:nvSpPr>
          <p:cNvPr id="5" name="Content Placeholder 4"/>
          <p:cNvSpPr>
            <a:spLocks noGrp="1"/>
          </p:cNvSpPr>
          <p:nvPr>
            <p:ph idx="1"/>
          </p:nvPr>
        </p:nvSpPr>
        <p:spPr/>
        <p:txBody>
          <a:bodyPr>
            <a:normAutofit fontScale="92500" lnSpcReduction="10000"/>
          </a:bodyPr>
          <a:lstStyle/>
          <a:p>
            <a:r>
              <a:rPr lang="en-US" sz="2000" dirty="0" smtClean="0">
                <a:solidFill>
                  <a:schemeClr val="bg1">
                    <a:lumMod val="50000"/>
                  </a:schemeClr>
                </a:solidFill>
              </a:rPr>
              <a:t>The vast majority – 89% - started out correctly in Reclosables. </a:t>
            </a:r>
          </a:p>
          <a:p>
            <a:r>
              <a:rPr lang="en-US" sz="2000" dirty="0" smtClean="0">
                <a:solidFill>
                  <a:schemeClr val="bg1">
                    <a:lumMod val="50000"/>
                  </a:schemeClr>
                </a:solidFill>
              </a:rPr>
              <a:t>However, 32% (28) chose the wrong response, though many had the right idea – to varying degrees - based on clues in the task:</a:t>
            </a:r>
          </a:p>
          <a:p>
            <a:pPr lvl="1"/>
            <a:r>
              <a:rPr lang="en-US" sz="1600" dirty="0" smtClean="0">
                <a:solidFill>
                  <a:schemeClr val="bg1">
                    <a:lumMod val="50000"/>
                  </a:schemeClr>
                </a:solidFill>
              </a:rPr>
              <a:t>Zip </a:t>
            </a:r>
            <a:r>
              <a:rPr lang="en-US" sz="1600" dirty="0">
                <a:solidFill>
                  <a:schemeClr val="bg1">
                    <a:lumMod val="50000"/>
                  </a:schemeClr>
                </a:solidFill>
              </a:rPr>
              <a:t>Top &gt; White Block - 1</a:t>
            </a:r>
          </a:p>
          <a:p>
            <a:pPr lvl="1"/>
            <a:r>
              <a:rPr lang="en-US" sz="1600" dirty="0">
                <a:solidFill>
                  <a:schemeClr val="bg1">
                    <a:lumMod val="50000"/>
                  </a:schemeClr>
                </a:solidFill>
              </a:rPr>
              <a:t>Zip Top w/Hang Hole &gt; Round Hole &gt; - 13</a:t>
            </a:r>
          </a:p>
          <a:p>
            <a:pPr lvl="1"/>
            <a:r>
              <a:rPr lang="en-US" sz="1600" dirty="0">
                <a:solidFill>
                  <a:schemeClr val="bg1">
                    <a:lumMod val="50000"/>
                  </a:schemeClr>
                </a:solidFill>
              </a:rPr>
              <a:t>Zip Top w/Hang Hole &gt; Polypropylene, Round Hole - 3</a:t>
            </a:r>
          </a:p>
          <a:p>
            <a:pPr lvl="1"/>
            <a:r>
              <a:rPr lang="en-US" sz="1600" dirty="0">
                <a:solidFill>
                  <a:schemeClr val="bg1">
                    <a:lumMod val="50000"/>
                  </a:schemeClr>
                </a:solidFill>
              </a:rPr>
              <a:t>Static Control Zip Top Bags &gt; Static Shielding </a:t>
            </a:r>
            <a:r>
              <a:rPr lang="en-US" sz="1600" dirty="0" smtClean="0">
                <a:solidFill>
                  <a:schemeClr val="bg1">
                    <a:lumMod val="50000"/>
                  </a:schemeClr>
                </a:solidFill>
              </a:rPr>
              <a:t>– 1 (the reasoning may have been the material is suited to electrical “parts”?)</a:t>
            </a:r>
            <a:endParaRPr lang="en-US" sz="1600" dirty="0">
              <a:solidFill>
                <a:schemeClr val="bg1">
                  <a:lumMod val="50000"/>
                </a:schemeClr>
              </a:solidFill>
            </a:endParaRPr>
          </a:p>
          <a:p>
            <a:pPr lvl="1"/>
            <a:r>
              <a:rPr lang="en-US" sz="1600" dirty="0">
                <a:solidFill>
                  <a:schemeClr val="bg1">
                    <a:lumMod val="50000"/>
                  </a:schemeClr>
                </a:solidFill>
              </a:rPr>
              <a:t>Zip Top &gt; </a:t>
            </a:r>
            <a:r>
              <a:rPr lang="en-US" sz="1600" dirty="0" smtClean="0">
                <a:solidFill>
                  <a:schemeClr val="bg1">
                    <a:lumMod val="50000"/>
                  </a:schemeClr>
                </a:solidFill>
              </a:rPr>
              <a:t>Standard - 6</a:t>
            </a:r>
          </a:p>
          <a:p>
            <a:r>
              <a:rPr lang="en-US" sz="2000" dirty="0" smtClean="0">
                <a:solidFill>
                  <a:schemeClr val="bg1">
                    <a:lumMod val="50000"/>
                  </a:schemeClr>
                </a:solidFill>
              </a:rPr>
              <a:t>A handful of </a:t>
            </a:r>
            <a:r>
              <a:rPr lang="en-US" sz="2000" smtClean="0">
                <a:solidFill>
                  <a:schemeClr val="bg1">
                    <a:lumMod val="50000"/>
                  </a:schemeClr>
                </a:solidFill>
              </a:rPr>
              <a:t>others </a:t>
            </a:r>
            <a:r>
              <a:rPr lang="en-US" sz="2000" smtClean="0">
                <a:solidFill>
                  <a:schemeClr val="bg1">
                    <a:lumMod val="50000"/>
                  </a:schemeClr>
                </a:solidFill>
              </a:rPr>
              <a:t>had </a:t>
            </a:r>
            <a:r>
              <a:rPr lang="en-US" sz="2000" dirty="0" smtClean="0">
                <a:solidFill>
                  <a:schemeClr val="bg1">
                    <a:lumMod val="50000"/>
                  </a:schemeClr>
                </a:solidFill>
              </a:rPr>
              <a:t>no clue</a:t>
            </a:r>
            <a:endParaRPr lang="en-US" sz="2000" dirty="0">
              <a:solidFill>
                <a:schemeClr val="bg1">
                  <a:lumMod val="50000"/>
                </a:schemeClr>
              </a:solidFill>
            </a:endParaRPr>
          </a:p>
          <a:p>
            <a:pPr lvl="1"/>
            <a:r>
              <a:rPr lang="en-US" sz="1600" dirty="0">
                <a:solidFill>
                  <a:schemeClr val="bg1">
                    <a:lumMod val="50000"/>
                  </a:schemeClr>
                </a:solidFill>
              </a:rPr>
              <a:t>Wicketed &gt; Bottom Gusset, Low Density - 1</a:t>
            </a:r>
          </a:p>
          <a:p>
            <a:pPr lvl="1"/>
            <a:r>
              <a:rPr lang="en-US" sz="1600" dirty="0">
                <a:solidFill>
                  <a:schemeClr val="bg1">
                    <a:lumMod val="50000"/>
                  </a:schemeClr>
                </a:solidFill>
              </a:rPr>
              <a:t>Layflat &gt; </a:t>
            </a:r>
            <a:r>
              <a:rPr lang="en-US" sz="1600" dirty="0" smtClean="0">
                <a:solidFill>
                  <a:schemeClr val="bg1">
                    <a:lumMod val="50000"/>
                  </a:schemeClr>
                </a:solidFill>
              </a:rPr>
              <a:t>3</a:t>
            </a:r>
            <a:endParaRPr lang="en-US" sz="2000" dirty="0" smtClean="0">
              <a:solidFill>
                <a:schemeClr val="bg1">
                  <a:lumMod val="50000"/>
                </a:schemeClr>
              </a:solidFill>
            </a:endParaRPr>
          </a:p>
          <a:p>
            <a:r>
              <a:rPr lang="en-US" sz="2000" dirty="0" smtClean="0">
                <a:solidFill>
                  <a:srgbClr val="CC0099"/>
                </a:solidFill>
              </a:rPr>
              <a:t>To streamline reclosables, we moved Parts bags to the Zip Top w/Hang </a:t>
            </a:r>
            <a:r>
              <a:rPr lang="en-US" sz="2000" dirty="0">
                <a:solidFill>
                  <a:srgbClr val="CC0099"/>
                </a:solidFill>
              </a:rPr>
              <a:t>H</a:t>
            </a:r>
            <a:r>
              <a:rPr lang="en-US" sz="2000" dirty="0" smtClean="0">
                <a:solidFill>
                  <a:srgbClr val="CC0099"/>
                </a:solidFill>
              </a:rPr>
              <a:t>ole group. </a:t>
            </a:r>
            <a:r>
              <a:rPr lang="en-US" sz="2000" dirty="0">
                <a:solidFill>
                  <a:srgbClr val="CC0099"/>
                </a:solidFill>
              </a:rPr>
              <a:t>W</a:t>
            </a:r>
            <a:r>
              <a:rPr lang="en-US" sz="2000" dirty="0" smtClean="0">
                <a:solidFill>
                  <a:srgbClr val="CC0099"/>
                </a:solidFill>
              </a:rPr>
              <a:t>e should consider re-elevating it to the root level; we would not double list it in the hang hole group.</a:t>
            </a:r>
          </a:p>
          <a:p>
            <a:r>
              <a:rPr lang="en-US" sz="2000" dirty="0" smtClean="0">
                <a:solidFill>
                  <a:srgbClr val="CC0099"/>
                </a:solidFill>
              </a:rPr>
              <a:t>This is another example where pictures and descriptions in the mega menu may help with product recognition.</a:t>
            </a:r>
          </a:p>
          <a:p>
            <a:pPr marL="0" indent="0">
              <a:buNone/>
            </a:pPr>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69321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857" y="457200"/>
            <a:ext cx="11914286" cy="5771429"/>
          </a:xfrm>
          <a:prstGeom prst="rect">
            <a:avLst/>
          </a:prstGeom>
        </p:spPr>
      </p:pic>
    </p:spTree>
    <p:extLst>
      <p:ext uri="{BB962C8B-B14F-4D97-AF65-F5344CB8AC3E}">
        <p14:creationId xmlns:p14="http://schemas.microsoft.com/office/powerpoint/2010/main" val="366218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Ran online remote tree test from 5/23-6/17 using Optimal Workshop’s “Tree Jack” tool.</a:t>
            </a:r>
          </a:p>
          <a:p>
            <a:r>
              <a:rPr lang="en-US" dirty="0" smtClean="0"/>
              <a:t>15 product finding tasks, presented in random order to each participant.</a:t>
            </a:r>
          </a:p>
          <a:p>
            <a:r>
              <a:rPr lang="en-US" dirty="0" smtClean="0"/>
              <a:t>88 participants, success rate overall – 76%</a:t>
            </a:r>
          </a:p>
          <a:p>
            <a:pPr lvl="1"/>
            <a:r>
              <a:rPr lang="en-US" dirty="0" smtClean="0"/>
              <a:t>Customers (39) – 67%</a:t>
            </a:r>
          </a:p>
          <a:p>
            <a:pPr lvl="1"/>
            <a:r>
              <a:rPr lang="en-US" dirty="0" smtClean="0"/>
              <a:t>Customer Experience (30) – 80% </a:t>
            </a:r>
          </a:p>
          <a:p>
            <a:pPr lvl="1"/>
            <a:r>
              <a:rPr lang="en-US" dirty="0" smtClean="0"/>
              <a:t>Customer Relationship (19) – 85%</a:t>
            </a:r>
          </a:p>
          <a:p>
            <a:pPr lvl="1">
              <a:buFont typeface="Calibri" panose="020F0502020204030204" pitchFamily="34" charset="0"/>
              <a:buChar char="*"/>
            </a:pPr>
            <a:r>
              <a:rPr lang="en-US" i="1" dirty="0" smtClean="0"/>
              <a:t>See spreadsheet with pivot tables which enable drilling down into segments further.</a:t>
            </a:r>
          </a:p>
          <a:p>
            <a:pPr lvl="1">
              <a:buFont typeface="Calibri" panose="020F0502020204030204" pitchFamily="34" charset="0"/>
              <a:buChar char="*"/>
            </a:pPr>
            <a:r>
              <a:rPr lang="en-US" i="1" dirty="0" smtClean="0"/>
              <a:t>See online </a:t>
            </a:r>
            <a:r>
              <a:rPr lang="en-US" i="1" dirty="0" smtClean="0">
                <a:hlinkClick r:id="rId2"/>
              </a:rPr>
              <a:t>study results</a:t>
            </a:r>
            <a:r>
              <a:rPr lang="en-US" i="1" dirty="0" smtClean="0"/>
              <a:t> to drill into click paths and data visualizations.</a:t>
            </a:r>
          </a:p>
          <a:p>
            <a:r>
              <a:rPr lang="en-US" dirty="0" smtClean="0"/>
              <a:t>Objectives</a:t>
            </a:r>
          </a:p>
          <a:p>
            <a:pPr lvl="1"/>
            <a:r>
              <a:rPr lang="en-US" dirty="0" smtClean="0"/>
              <a:t>Validate new/modified </a:t>
            </a:r>
            <a:r>
              <a:rPr lang="en-US" dirty="0"/>
              <a:t>top level </a:t>
            </a:r>
            <a:r>
              <a:rPr lang="en-US" dirty="0" smtClean="0"/>
              <a:t>categories – Can Liners, Food Service, Protective Packaging, Mailing &amp; Shipping – do they help or hinder?</a:t>
            </a:r>
            <a:endParaRPr lang="en-US" dirty="0"/>
          </a:p>
          <a:p>
            <a:pPr lvl="1"/>
            <a:r>
              <a:rPr lang="en-US" dirty="0" smtClean="0"/>
              <a:t>Validate streamlined structure</a:t>
            </a:r>
          </a:p>
          <a:p>
            <a:pPr lvl="1"/>
            <a:r>
              <a:rPr lang="en-US" dirty="0" smtClean="0"/>
              <a:t>Validate </a:t>
            </a:r>
            <a:r>
              <a:rPr lang="en-US" dirty="0"/>
              <a:t>category/product labels</a:t>
            </a:r>
          </a:p>
          <a:p>
            <a:endParaRPr lang="en-US" dirty="0" smtClean="0"/>
          </a:p>
        </p:txBody>
      </p:sp>
    </p:spTree>
    <p:extLst>
      <p:ext uri="{BB962C8B-B14F-4D97-AF65-F5344CB8AC3E}">
        <p14:creationId xmlns:p14="http://schemas.microsoft.com/office/powerpoint/2010/main" val="374492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High Density Can Liners, Flat Packed</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Overall, 78% of participants started out correctly with Can Liners. This seems like a high rate of recognition, considering that this is a new top level category, and that all of our internal and external users are accustomed to looking in Poly Bags. </a:t>
            </a:r>
          </a:p>
          <a:p>
            <a:r>
              <a:rPr lang="en-US" sz="2000" dirty="0" smtClean="0">
                <a:solidFill>
                  <a:schemeClr val="bg1">
                    <a:lumMod val="50000"/>
                  </a:schemeClr>
                </a:solidFill>
              </a:rPr>
              <a:t>Of the 25 participants who ultimately chose the wrong answer: </a:t>
            </a:r>
          </a:p>
          <a:p>
            <a:pPr lvl="1"/>
            <a:r>
              <a:rPr lang="en-US" sz="1600" dirty="0" smtClean="0">
                <a:solidFill>
                  <a:schemeClr val="bg1">
                    <a:lumMod val="50000"/>
                  </a:schemeClr>
                </a:solidFill>
              </a:rPr>
              <a:t>19 did so in spite of selecting the correct path (Can Liners) – initially or through back tracking.</a:t>
            </a:r>
          </a:p>
          <a:p>
            <a:pPr lvl="1"/>
            <a:r>
              <a:rPr lang="en-US" sz="1600" dirty="0" smtClean="0">
                <a:solidFill>
                  <a:schemeClr val="bg1">
                    <a:lumMod val="50000"/>
                  </a:schemeClr>
                </a:solidFill>
              </a:rPr>
              <a:t>10 ended up choosing Poly Bags &gt; Layflat (5 directly; 5 indirectly).</a:t>
            </a:r>
            <a:endParaRPr lang="en-US" sz="2000" dirty="0" smtClean="0">
              <a:solidFill>
                <a:schemeClr val="bg1">
                  <a:lumMod val="50000"/>
                </a:schemeClr>
              </a:solidFill>
            </a:endParaRPr>
          </a:p>
          <a:p>
            <a:r>
              <a:rPr lang="en-US" sz="2000" dirty="0" smtClean="0">
                <a:solidFill>
                  <a:srgbClr val="CC0099"/>
                </a:solidFill>
              </a:rPr>
              <a:t>For many users, there is a disconnect between “flat packed” in the category name and being packed in a box or case.</a:t>
            </a:r>
          </a:p>
          <a:p>
            <a:r>
              <a:rPr lang="en-US" sz="2000" dirty="0" smtClean="0">
                <a:solidFill>
                  <a:srgbClr val="CC0099"/>
                </a:solidFill>
              </a:rPr>
              <a:t>“Flat” in “Flat Packed” may have primed some users choose “Lay</a:t>
            </a:r>
            <a:r>
              <a:rPr lang="en-US" sz="2000" u="sng" dirty="0" smtClean="0">
                <a:solidFill>
                  <a:srgbClr val="CC0099"/>
                </a:solidFill>
              </a:rPr>
              <a:t>flat</a:t>
            </a:r>
            <a:r>
              <a:rPr lang="en-US" sz="2000" dirty="0" smtClean="0">
                <a:solidFill>
                  <a:srgbClr val="CC0099"/>
                </a:solidFill>
              </a:rPr>
              <a:t>” bags.</a:t>
            </a:r>
            <a:endParaRPr lang="en-US" sz="2000" dirty="0">
              <a:solidFill>
                <a:srgbClr val="CC0099"/>
              </a:solidFill>
            </a:endParaRPr>
          </a:p>
          <a:p>
            <a:r>
              <a:rPr lang="en-US" sz="2000" dirty="0" smtClean="0">
                <a:solidFill>
                  <a:srgbClr val="CC0099"/>
                </a:solidFill>
              </a:rPr>
              <a:t>Unless “flat packed” is an important descriptor for distributors (are there case packed HD liners that are </a:t>
            </a:r>
            <a:r>
              <a:rPr lang="en-US" sz="2000" u="sng" dirty="0" smtClean="0">
                <a:solidFill>
                  <a:srgbClr val="CC0099"/>
                </a:solidFill>
              </a:rPr>
              <a:t>not</a:t>
            </a:r>
            <a:r>
              <a:rPr lang="en-US" sz="2000" dirty="0" smtClean="0">
                <a:solidFill>
                  <a:srgbClr val="CC0099"/>
                </a:solidFill>
              </a:rPr>
              <a:t> “flat” packed?), should we consider renaming this “HD Can Liners, Case Packed”? Or removing the distinction from the menu, and making “flat packed” and “coreless rolls” options in the builder</a:t>
            </a:r>
            <a:r>
              <a:rPr lang="en-US" sz="2000" dirty="0">
                <a:solidFill>
                  <a:srgbClr val="CC0099"/>
                </a:solidFill>
              </a:rPr>
              <a:t>?</a:t>
            </a:r>
            <a:r>
              <a:rPr lang="en-US" sz="2000" dirty="0" smtClean="0">
                <a:solidFill>
                  <a:srgbClr val="CC0099"/>
                </a:solidFill>
              </a:rPr>
              <a:t> </a:t>
            </a:r>
            <a:r>
              <a:rPr lang="en-US" sz="2000" i="1" dirty="0" smtClean="0">
                <a:solidFill>
                  <a:srgbClr val="CC0099"/>
                </a:solidFill>
              </a:rPr>
              <a:t>We should consult with Dave O’Neill on these questions.</a:t>
            </a: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209266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457200"/>
            <a:ext cx="11904762" cy="5971429"/>
          </a:xfrm>
          <a:prstGeom prst="rect">
            <a:avLst/>
          </a:prstGeom>
        </p:spPr>
      </p:pic>
    </p:spTree>
    <p:extLst>
      <p:ext uri="{BB962C8B-B14F-4D97-AF65-F5344CB8AC3E}">
        <p14:creationId xmlns:p14="http://schemas.microsoft.com/office/powerpoint/2010/main" val="276344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Mattress Bags</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Overall, 69% of participants chose Poly Bags, the correct path, initially. </a:t>
            </a:r>
          </a:p>
          <a:p>
            <a:pPr lvl="1"/>
            <a:r>
              <a:rPr lang="en-US" sz="1600" dirty="0" smtClean="0">
                <a:solidFill>
                  <a:schemeClr val="bg1">
                    <a:lumMod val="50000"/>
                  </a:schemeClr>
                </a:solidFill>
              </a:rPr>
              <a:t>We theorize that our use of the word “protect” in the task primed 26% of participants to choose “Protective Packaging.” Seven participants </a:t>
            </a:r>
            <a:r>
              <a:rPr lang="en-US" sz="1600" dirty="0">
                <a:solidFill>
                  <a:schemeClr val="bg1">
                    <a:lumMod val="50000"/>
                  </a:schemeClr>
                </a:solidFill>
              </a:rPr>
              <a:t>who went that </a:t>
            </a:r>
            <a:r>
              <a:rPr lang="en-US" sz="1600" dirty="0" smtClean="0">
                <a:solidFill>
                  <a:schemeClr val="bg1">
                    <a:lumMod val="50000"/>
                  </a:schemeClr>
                </a:solidFill>
              </a:rPr>
              <a:t>route </a:t>
            </a:r>
            <a:r>
              <a:rPr lang="en-US" sz="1600" dirty="0">
                <a:solidFill>
                  <a:schemeClr val="bg1">
                    <a:lumMod val="50000"/>
                  </a:schemeClr>
                </a:solidFill>
              </a:rPr>
              <a:t>recovered and chose the correct </a:t>
            </a:r>
            <a:r>
              <a:rPr lang="en-US" sz="1600" dirty="0" smtClean="0">
                <a:solidFill>
                  <a:schemeClr val="bg1">
                    <a:lumMod val="50000"/>
                  </a:schemeClr>
                </a:solidFill>
              </a:rPr>
              <a:t>answer in Poly Bags.</a:t>
            </a:r>
          </a:p>
          <a:p>
            <a:r>
              <a:rPr lang="en-US" sz="2000" dirty="0" smtClean="0">
                <a:solidFill>
                  <a:schemeClr val="bg1">
                    <a:lumMod val="50000"/>
                  </a:schemeClr>
                </a:solidFill>
              </a:rPr>
              <a:t>Out of the 68 correct responses, only one participant chose Poly Bags &gt; Gusseted.</a:t>
            </a:r>
          </a:p>
          <a:p>
            <a:r>
              <a:rPr lang="en-US" sz="2000" dirty="0" smtClean="0">
                <a:solidFill>
                  <a:schemeClr val="bg1">
                    <a:lumMod val="50000"/>
                  </a:schemeClr>
                </a:solidFill>
              </a:rPr>
              <a:t>Out of the 20 incorrect responses, </a:t>
            </a:r>
            <a:r>
              <a:rPr lang="en-US" sz="2000" dirty="0">
                <a:solidFill>
                  <a:schemeClr val="bg1">
                    <a:lumMod val="50000"/>
                  </a:schemeClr>
                </a:solidFill>
              </a:rPr>
              <a:t>15 were Furniture </a:t>
            </a:r>
            <a:r>
              <a:rPr lang="en-US" sz="2000" dirty="0" smtClean="0">
                <a:solidFill>
                  <a:schemeClr val="bg1">
                    <a:lumMod val="50000"/>
                  </a:schemeClr>
                </a:solidFill>
              </a:rPr>
              <a:t>Bags.</a:t>
            </a:r>
          </a:p>
          <a:p>
            <a:r>
              <a:rPr lang="en-US" sz="2000" dirty="0" smtClean="0">
                <a:solidFill>
                  <a:srgbClr val="CC0099"/>
                </a:solidFill>
              </a:rPr>
              <a:t>We suspect users scanned the list, arranged alphabetically after the top four categories (layflat, gusseted, wicketed, pre-opened), and upon seeing “furniture,” made a reasonable association between furniture and mattresses and did not bother to continue scanning.</a:t>
            </a:r>
          </a:p>
          <a:p>
            <a:pPr lvl="1"/>
            <a:r>
              <a:rPr lang="en-US" sz="1600" dirty="0">
                <a:solidFill>
                  <a:srgbClr val="CC0099"/>
                </a:solidFill>
              </a:rPr>
              <a:t>W</a:t>
            </a:r>
            <a:r>
              <a:rPr lang="en-US" sz="1600" dirty="0" smtClean="0">
                <a:solidFill>
                  <a:srgbClr val="CC0099"/>
                </a:solidFill>
              </a:rPr>
              <a:t>e suspect more experienced distributors who are truly on a mission for mattress bags would be working with specifications for a gusseted bag and not make this mistake. </a:t>
            </a:r>
          </a:p>
          <a:p>
            <a:pPr lvl="1"/>
            <a:r>
              <a:rPr lang="en-US" sz="1600" dirty="0" smtClean="0">
                <a:solidFill>
                  <a:srgbClr val="CC0099"/>
                </a:solidFill>
              </a:rPr>
              <a:t>It’s possible that having dynamic illustrations in the mega menu may also help with scanning to locate the correct category. </a:t>
            </a:r>
            <a:endParaRPr lang="en-US" sz="2000" dirty="0">
              <a:solidFill>
                <a:srgbClr val="CC0099"/>
              </a:solidFill>
            </a:endParaRP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357278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parker\AppData\Local\Temp\SNAGHTML17666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457200"/>
            <a:ext cx="11896725"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2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Armor® VCI Paper</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Overall, 81% of participants recognized “Protective Packaging” as the correct path, and 80% answered correctly – this is considered a success.</a:t>
            </a:r>
          </a:p>
          <a:p>
            <a:r>
              <a:rPr lang="en-US" sz="2000" dirty="0" smtClean="0">
                <a:solidFill>
                  <a:schemeClr val="bg1">
                    <a:lumMod val="50000"/>
                  </a:schemeClr>
                </a:solidFill>
              </a:rPr>
              <a:t>Of the 18 incorrect responses, 6 selected an Armor VCI product – it just wasn’t </a:t>
            </a:r>
            <a:r>
              <a:rPr lang="en-US" sz="2000" u="sng" dirty="0" smtClean="0">
                <a:solidFill>
                  <a:schemeClr val="bg1">
                    <a:lumMod val="50000"/>
                  </a:schemeClr>
                </a:solidFill>
              </a:rPr>
              <a:t>paper</a:t>
            </a:r>
            <a:r>
              <a:rPr lang="en-US" sz="2000" dirty="0" smtClean="0">
                <a:solidFill>
                  <a:schemeClr val="bg1">
                    <a:lumMod val="50000"/>
                  </a:schemeClr>
                </a:solidFill>
              </a:rPr>
              <a:t>.</a:t>
            </a:r>
          </a:p>
          <a:p>
            <a:r>
              <a:rPr lang="en-US" sz="2000" dirty="0" smtClean="0">
                <a:solidFill>
                  <a:schemeClr val="bg1">
                    <a:lumMod val="50000"/>
                  </a:schemeClr>
                </a:solidFill>
              </a:rPr>
              <a:t>The other 12 incorrect responses were all over the map – we suspect the novelty of searching for paper in a Laddawn menu may have thrown them off.</a:t>
            </a:r>
          </a:p>
          <a:p>
            <a:r>
              <a:rPr lang="en-US" sz="2000" dirty="0" smtClean="0">
                <a:solidFill>
                  <a:srgbClr val="CC0099"/>
                </a:solidFill>
              </a:rPr>
              <a:t>Although this new top level category led participants astray in a couple of other tasks, overall, it seems to be helping with findability of “protective” products, including but not limited to VCI.</a:t>
            </a:r>
            <a:endParaRPr lang="en-US" sz="2000" dirty="0">
              <a:solidFill>
                <a:srgbClr val="CC0099"/>
              </a:solidFill>
            </a:endParaRP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343809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 y="457200"/>
            <a:ext cx="11904762" cy="5790476"/>
          </a:xfrm>
          <a:prstGeom prst="rect">
            <a:avLst/>
          </a:prstGeom>
        </p:spPr>
      </p:pic>
    </p:spTree>
    <p:extLst>
      <p:ext uri="{BB962C8B-B14F-4D97-AF65-F5344CB8AC3E}">
        <p14:creationId xmlns:p14="http://schemas.microsoft.com/office/powerpoint/2010/main" val="363197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Critical Cleaning Wipers, Smooth</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The vast majority of participants - 97% - started down the right path, so there was a high degree of association between cleaning cloths and Chicopee wipers. </a:t>
            </a:r>
          </a:p>
          <a:p>
            <a:r>
              <a:rPr lang="en-US" sz="2000" dirty="0" smtClean="0">
                <a:solidFill>
                  <a:schemeClr val="bg1">
                    <a:lumMod val="50000"/>
                  </a:schemeClr>
                </a:solidFill>
              </a:rPr>
              <a:t>An 82% success rate (most reaching the correct answer directly) can be considered a success. </a:t>
            </a:r>
          </a:p>
          <a:p>
            <a:r>
              <a:rPr lang="en-US" sz="2000" dirty="0" smtClean="0">
                <a:solidFill>
                  <a:schemeClr val="bg1">
                    <a:lumMod val="50000"/>
                  </a:schemeClr>
                </a:solidFill>
              </a:rPr>
              <a:t>Nevertheless, several participants who got the answer wrong chose the wrong type of wiper:</a:t>
            </a:r>
          </a:p>
          <a:p>
            <a:pPr lvl="1"/>
            <a:r>
              <a:rPr lang="en-US" sz="1600" dirty="0" smtClean="0">
                <a:solidFill>
                  <a:schemeClr val="bg1">
                    <a:lumMod val="50000"/>
                  </a:schemeClr>
                </a:solidFill>
              </a:rPr>
              <a:t>Shop Towels (5)</a:t>
            </a:r>
          </a:p>
          <a:p>
            <a:pPr lvl="1"/>
            <a:r>
              <a:rPr lang="en-US" sz="1600" dirty="0" smtClean="0">
                <a:solidFill>
                  <a:schemeClr val="bg1">
                    <a:lumMod val="50000"/>
                  </a:schemeClr>
                </a:solidFill>
              </a:rPr>
              <a:t>Industrial  &gt; Light Duty (6)</a:t>
            </a:r>
          </a:p>
          <a:p>
            <a:pPr lvl="1"/>
            <a:r>
              <a:rPr lang="en-US" sz="1600" dirty="0" smtClean="0">
                <a:solidFill>
                  <a:schemeClr val="bg1">
                    <a:lumMod val="50000"/>
                  </a:schemeClr>
                </a:solidFill>
              </a:rPr>
              <a:t>Industrial &gt; Medium Duty (1)</a:t>
            </a:r>
          </a:p>
          <a:p>
            <a:pPr lvl="1"/>
            <a:endParaRPr lang="en-US" sz="1600" dirty="0" smtClean="0">
              <a:solidFill>
                <a:schemeClr val="bg1">
                  <a:lumMod val="50000"/>
                </a:schemeClr>
              </a:solidFill>
            </a:endParaRPr>
          </a:p>
          <a:p>
            <a:r>
              <a:rPr lang="en-US" sz="2000" dirty="0" smtClean="0">
                <a:solidFill>
                  <a:srgbClr val="CC0099"/>
                </a:solidFill>
              </a:rPr>
              <a:t>The connection </a:t>
            </a:r>
            <a:r>
              <a:rPr lang="en-US" sz="2000" dirty="0">
                <a:solidFill>
                  <a:srgbClr val="CC0099"/>
                </a:solidFill>
              </a:rPr>
              <a:t>between “</a:t>
            </a:r>
            <a:r>
              <a:rPr lang="en-US" sz="2000" dirty="0" smtClean="0">
                <a:solidFill>
                  <a:srgbClr val="CC0099"/>
                </a:solidFill>
              </a:rPr>
              <a:t>critical” cleaning and wipers that are “gentle” and “don’t leave scratches” is lost on some folks. Content and images in the mega menu may help with that.</a:t>
            </a: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394394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457200"/>
            <a:ext cx="11904762" cy="5990476"/>
          </a:xfrm>
          <a:prstGeom prst="rect">
            <a:avLst/>
          </a:prstGeom>
        </p:spPr>
      </p:pic>
    </p:spTree>
    <p:extLst>
      <p:ext uri="{BB962C8B-B14F-4D97-AF65-F5344CB8AC3E}">
        <p14:creationId xmlns:p14="http://schemas.microsoft.com/office/powerpoint/2010/main" val="3749162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Bubble Reclosable Bags</a:t>
            </a:r>
            <a:endParaRPr lang="en-US" sz="3600" dirty="0"/>
          </a:p>
        </p:txBody>
      </p:sp>
      <p:sp>
        <p:nvSpPr>
          <p:cNvPr id="5" name="Content Placeholder 4"/>
          <p:cNvSpPr>
            <a:spLocks noGrp="1"/>
          </p:cNvSpPr>
          <p:nvPr>
            <p:ph idx="1"/>
          </p:nvPr>
        </p:nvSpPr>
        <p:spPr/>
        <p:txBody>
          <a:bodyPr>
            <a:normAutofit/>
          </a:bodyPr>
          <a:lstStyle/>
          <a:p>
            <a:r>
              <a:rPr lang="en-US" sz="2000" dirty="0">
                <a:solidFill>
                  <a:schemeClr val="bg1">
                    <a:lumMod val="50000"/>
                  </a:schemeClr>
                </a:solidFill>
              </a:rPr>
              <a:t>The high overall score, and high rates of success and directness indicate that this product is highly findable.</a:t>
            </a:r>
          </a:p>
          <a:p>
            <a:r>
              <a:rPr lang="en-US" sz="2000" dirty="0" smtClean="0">
                <a:solidFill>
                  <a:schemeClr val="bg1">
                    <a:lumMod val="50000"/>
                  </a:schemeClr>
                </a:solidFill>
              </a:rPr>
              <a:t>Overall 93% of participants chose one of three correct paths.</a:t>
            </a:r>
          </a:p>
          <a:p>
            <a:pPr lvl="1"/>
            <a:r>
              <a:rPr lang="en-US" sz="1600" dirty="0" smtClean="0">
                <a:solidFill>
                  <a:schemeClr val="bg1">
                    <a:lumMod val="50000"/>
                  </a:schemeClr>
                </a:solidFill>
              </a:rPr>
              <a:t>The phrase “put in the mail” from the task may have primed many participants to choose the Mailing &amp; Shipping path, and may account for this path’s dominance (68% of first clicks). </a:t>
            </a:r>
          </a:p>
          <a:p>
            <a:pPr lvl="1"/>
            <a:r>
              <a:rPr lang="en-US" sz="1600" dirty="0" smtClean="0">
                <a:solidFill>
                  <a:schemeClr val="bg1">
                    <a:lumMod val="50000"/>
                  </a:schemeClr>
                </a:solidFill>
              </a:rPr>
              <a:t>However for a smaller but significant chunk of participants (20% of first clicks) “Protective Packaging” resonated as something that would “cushion”  its contents in the mail.</a:t>
            </a:r>
          </a:p>
          <a:p>
            <a:r>
              <a:rPr lang="en-US" sz="2000" dirty="0" smtClean="0">
                <a:solidFill>
                  <a:srgbClr val="CC0099"/>
                </a:solidFill>
              </a:rPr>
              <a:t>In our current information architecture, Bubble Bags exist only under Reclosables. Adding it to these other categories may have improved its findability - though we really can’t say for sure that, in the absence of these new categories, participants wouldn’t have found them under reclosables.</a:t>
            </a:r>
          </a:p>
          <a:p>
            <a:pPr marL="0" indent="0">
              <a:buNone/>
            </a:pPr>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252399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 y="457200"/>
            <a:ext cx="11895238" cy="5971429"/>
          </a:xfrm>
          <a:prstGeom prst="rect">
            <a:avLst/>
          </a:prstGeom>
        </p:spPr>
      </p:pic>
    </p:spTree>
    <p:extLst>
      <p:ext uri="{BB962C8B-B14F-4D97-AF65-F5344CB8AC3E}">
        <p14:creationId xmlns:p14="http://schemas.microsoft.com/office/powerpoint/2010/main" val="332865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overall success rate doesn’t provide much actionable insight, but it does tell us that a majority of participants – in all segments - were able to complete tasks successfully. </a:t>
            </a:r>
          </a:p>
          <a:p>
            <a:pPr lvl="1"/>
            <a:r>
              <a:rPr lang="en-US" dirty="0" smtClean="0"/>
              <a:t>The disparity between customer success rates </a:t>
            </a:r>
            <a:r>
              <a:rPr lang="en-US" dirty="0"/>
              <a:t>(67%) </a:t>
            </a:r>
            <a:r>
              <a:rPr lang="en-US" dirty="0" smtClean="0"/>
              <a:t>v. our own staff (CE/CR combined, 82%) is somewhat concerning, but is also to be expected.</a:t>
            </a:r>
          </a:p>
          <a:p>
            <a:r>
              <a:rPr lang="en-US" dirty="0" smtClean="0"/>
              <a:t>Takeaways and themes from task-by-task analysis:</a:t>
            </a:r>
          </a:p>
          <a:p>
            <a:pPr lvl="1"/>
            <a:r>
              <a:rPr lang="en-US" dirty="0" smtClean="0"/>
              <a:t>Several opportunities for improving our labeling and possibly tweaking structure here and there.</a:t>
            </a:r>
          </a:p>
          <a:p>
            <a:pPr lvl="1"/>
            <a:r>
              <a:rPr lang="en-US" dirty="0" smtClean="0"/>
              <a:t>New top level categories seemed to help for the most part.</a:t>
            </a:r>
          </a:p>
          <a:p>
            <a:pPr lvl="2"/>
            <a:r>
              <a:rPr lang="en-US" dirty="0" smtClean="0"/>
              <a:t>“</a:t>
            </a:r>
            <a:r>
              <a:rPr lang="en-US" dirty="0"/>
              <a:t>P</a:t>
            </a:r>
            <a:r>
              <a:rPr lang="en-US" dirty="0" smtClean="0"/>
              <a:t>rotective packaging” led people astray on a few tasks, but worked well as a path to its intended targets. It seems like a viable (and more scalable) alternative to “Armor VCI” as a top level category.</a:t>
            </a:r>
          </a:p>
          <a:p>
            <a:pPr lvl="2"/>
            <a:r>
              <a:rPr lang="en-US" dirty="0" smtClean="0"/>
              <a:t>Can Liners, Food Service, Mailing &amp; Shipping seemed to improve overall findability.</a:t>
            </a:r>
          </a:p>
          <a:p>
            <a:pPr lvl="1"/>
            <a:r>
              <a:rPr lang="en-US" dirty="0" smtClean="0"/>
              <a:t>In our business, there are some products that may simply require subject matter expertise to find – e.g. “clean room” bags. </a:t>
            </a:r>
          </a:p>
          <a:p>
            <a:pPr lvl="1"/>
            <a:r>
              <a:rPr lang="en-US" dirty="0" smtClean="0"/>
              <a:t>Mega menus and more content and illustrations may help with product recognition and comparison.</a:t>
            </a:r>
          </a:p>
          <a:p>
            <a:pPr lvl="1"/>
            <a:endParaRPr lang="en-US" dirty="0"/>
          </a:p>
        </p:txBody>
      </p:sp>
    </p:spTree>
    <p:extLst>
      <p:ext uri="{BB962C8B-B14F-4D97-AF65-F5344CB8AC3E}">
        <p14:creationId xmlns:p14="http://schemas.microsoft.com/office/powerpoint/2010/main" val="962905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Biohazard Infectious Waste Can Liners</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The high overall score, and high rates of success and directness indicate that this product is highly findable.</a:t>
            </a:r>
          </a:p>
          <a:p>
            <a:r>
              <a:rPr lang="en-US" sz="2000" dirty="0" smtClean="0">
                <a:solidFill>
                  <a:schemeClr val="bg1">
                    <a:lumMod val="50000"/>
                  </a:schemeClr>
                </a:solidFill>
              </a:rPr>
              <a:t>While the new top level category “Can Liners” was the preferred path, a sizable chunk of people were able to find these liners under Poly Bags &gt; Healthcare.</a:t>
            </a:r>
          </a:p>
          <a:p>
            <a:r>
              <a:rPr lang="en-US" sz="2000" dirty="0" smtClean="0">
                <a:solidFill>
                  <a:schemeClr val="bg1">
                    <a:lumMod val="50000"/>
                  </a:schemeClr>
                </a:solidFill>
              </a:rPr>
              <a:t>The 5 participants who chose incorrectly all chose Poly </a:t>
            </a:r>
            <a:r>
              <a:rPr lang="en-US" sz="2000" dirty="0">
                <a:solidFill>
                  <a:schemeClr val="bg1">
                    <a:lumMod val="50000"/>
                  </a:schemeClr>
                </a:solidFill>
              </a:rPr>
              <a:t>Bags &gt; Healthcare &gt; Biohazard Specimen Zip Top Bags </a:t>
            </a:r>
            <a:endParaRPr lang="en-US" sz="2000" dirty="0" smtClean="0">
              <a:solidFill>
                <a:schemeClr val="bg1">
                  <a:lumMod val="50000"/>
                </a:schemeClr>
              </a:solidFill>
            </a:endParaRPr>
          </a:p>
          <a:p>
            <a:r>
              <a:rPr lang="en-US" sz="2000" dirty="0" smtClean="0">
                <a:solidFill>
                  <a:srgbClr val="CC0099"/>
                </a:solidFill>
              </a:rPr>
              <a:t>This task touched on a couple of changes:</a:t>
            </a:r>
          </a:p>
          <a:p>
            <a:pPr lvl="1"/>
            <a:r>
              <a:rPr lang="en-US" sz="1600" dirty="0" smtClean="0">
                <a:solidFill>
                  <a:srgbClr val="CC0099"/>
                </a:solidFill>
              </a:rPr>
              <a:t>One, we plucked Can Liners as a broad, nested category out of Poly Bags and elevated it to be its own top level category.</a:t>
            </a:r>
          </a:p>
          <a:p>
            <a:pPr lvl="1"/>
            <a:r>
              <a:rPr lang="en-US" sz="1600" dirty="0" smtClean="0">
                <a:solidFill>
                  <a:srgbClr val="CC0099"/>
                </a:solidFill>
              </a:rPr>
              <a:t>Blurring of some lines. “Healthcare” is currently nested within Poly Bags under Can Liners; in our new structure, we elevated it and broadened it to include other “poly” bags one would associate with healthcare – they just happen to be reclosables.  </a:t>
            </a: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155163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457200"/>
            <a:ext cx="11904762" cy="5980952"/>
          </a:xfrm>
          <a:prstGeom prst="rect">
            <a:avLst/>
          </a:prstGeom>
        </p:spPr>
      </p:pic>
    </p:spTree>
    <p:extLst>
      <p:ext uri="{BB962C8B-B14F-4D97-AF65-F5344CB8AC3E}">
        <p14:creationId xmlns:p14="http://schemas.microsoft.com/office/powerpoint/2010/main" val="378859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Postal-Approved Lip &amp; Tape Bags</a:t>
            </a:r>
            <a:endParaRPr lang="en-US" sz="3600" dirty="0"/>
          </a:p>
        </p:txBody>
      </p:sp>
      <p:sp>
        <p:nvSpPr>
          <p:cNvPr id="5" name="Content Placeholder 4"/>
          <p:cNvSpPr>
            <a:spLocks noGrp="1"/>
          </p:cNvSpPr>
          <p:nvPr>
            <p:ph idx="1"/>
          </p:nvPr>
        </p:nvSpPr>
        <p:spPr/>
        <p:txBody>
          <a:bodyPr>
            <a:normAutofit/>
          </a:bodyPr>
          <a:lstStyle/>
          <a:p>
            <a:r>
              <a:rPr lang="en-US" sz="2000" dirty="0">
                <a:solidFill>
                  <a:schemeClr val="bg1">
                    <a:lumMod val="50000"/>
                  </a:schemeClr>
                </a:solidFill>
              </a:rPr>
              <a:t>The high overall score, and high rates of success </a:t>
            </a:r>
            <a:r>
              <a:rPr lang="en-US" sz="2000" dirty="0" smtClean="0">
                <a:solidFill>
                  <a:schemeClr val="bg1">
                    <a:lumMod val="50000"/>
                  </a:schemeClr>
                </a:solidFill>
              </a:rPr>
              <a:t>and directness </a:t>
            </a:r>
            <a:r>
              <a:rPr lang="en-US" sz="2000" dirty="0">
                <a:solidFill>
                  <a:schemeClr val="bg1">
                    <a:lumMod val="50000"/>
                  </a:schemeClr>
                </a:solidFill>
              </a:rPr>
              <a:t>indicate that this product is highly findable.</a:t>
            </a:r>
          </a:p>
          <a:p>
            <a:r>
              <a:rPr lang="en-US" sz="2000" dirty="0" smtClean="0">
                <a:solidFill>
                  <a:schemeClr val="bg1">
                    <a:lumMod val="50000"/>
                  </a:schemeClr>
                </a:solidFill>
              </a:rPr>
              <a:t>Of the 9 incorrect answers (all direct), 2 were poly mailers; 6 were lip &amp; tape bags (of these, 4 were resealable lip &amp; tape bags, newly added to Reclosables).</a:t>
            </a:r>
          </a:p>
          <a:p>
            <a:r>
              <a:rPr lang="en-US" sz="2000" dirty="0" smtClean="0">
                <a:solidFill>
                  <a:srgbClr val="CC0099"/>
                </a:solidFill>
              </a:rPr>
              <a:t>No changes recommended.</a:t>
            </a:r>
            <a:endParaRPr lang="en-US" sz="2000" dirty="0">
              <a:solidFill>
                <a:srgbClr val="CC0099"/>
              </a:solidFill>
            </a:endParaRP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288168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7160" y="452809"/>
            <a:ext cx="11895238" cy="5952381"/>
          </a:xfrm>
          <a:prstGeom prst="rect">
            <a:avLst/>
          </a:prstGeom>
        </p:spPr>
      </p:pic>
    </p:spTree>
    <p:extLst>
      <p:ext uri="{BB962C8B-B14F-4D97-AF65-F5344CB8AC3E}">
        <p14:creationId xmlns:p14="http://schemas.microsoft.com/office/powerpoint/2010/main" val="123896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Black C&amp;A Film</a:t>
            </a:r>
            <a:endParaRPr lang="en-US" sz="3600" dirty="0"/>
          </a:p>
        </p:txBody>
      </p:sp>
      <p:sp>
        <p:nvSpPr>
          <p:cNvPr id="5" name="Content Placeholder 4"/>
          <p:cNvSpPr>
            <a:spLocks noGrp="1"/>
          </p:cNvSpPr>
          <p:nvPr>
            <p:ph idx="1"/>
          </p:nvPr>
        </p:nvSpPr>
        <p:spPr/>
        <p:txBody>
          <a:bodyPr>
            <a:normAutofit/>
          </a:bodyPr>
          <a:lstStyle/>
          <a:p>
            <a:r>
              <a:rPr lang="en-US" sz="2000" dirty="0">
                <a:solidFill>
                  <a:schemeClr val="bg1">
                    <a:lumMod val="50000"/>
                  </a:schemeClr>
                </a:solidFill>
              </a:rPr>
              <a:t>The high overall score, and high rates of success </a:t>
            </a:r>
            <a:r>
              <a:rPr lang="en-US" sz="2000" dirty="0" smtClean="0">
                <a:solidFill>
                  <a:schemeClr val="bg1">
                    <a:lumMod val="50000"/>
                  </a:schemeClr>
                </a:solidFill>
              </a:rPr>
              <a:t>and directness </a:t>
            </a:r>
            <a:r>
              <a:rPr lang="en-US" sz="2000" dirty="0">
                <a:solidFill>
                  <a:schemeClr val="bg1">
                    <a:lumMod val="50000"/>
                  </a:schemeClr>
                </a:solidFill>
              </a:rPr>
              <a:t>indicate that this product is highly findable.</a:t>
            </a:r>
          </a:p>
          <a:p>
            <a:r>
              <a:rPr lang="en-US" sz="2000" dirty="0" smtClean="0">
                <a:solidFill>
                  <a:srgbClr val="CC0099"/>
                </a:solidFill>
              </a:rPr>
              <a:t>The incorrect answers (7) were all over the map (one was C&amp;A Natural); we don’t think there are any actionable insights from these.</a:t>
            </a:r>
            <a:endParaRPr lang="en-US" sz="2000" dirty="0">
              <a:solidFill>
                <a:srgbClr val="CC0099"/>
              </a:solidFill>
            </a:endParaRP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145113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857" y="457200"/>
            <a:ext cx="11914286" cy="5780952"/>
          </a:xfrm>
          <a:prstGeom prst="rect">
            <a:avLst/>
          </a:prstGeom>
        </p:spPr>
      </p:pic>
    </p:spTree>
    <p:extLst>
      <p:ext uri="{BB962C8B-B14F-4D97-AF65-F5344CB8AC3E}">
        <p14:creationId xmlns:p14="http://schemas.microsoft.com/office/powerpoint/2010/main" val="1000738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Findings – Packing List Envelopes</a:t>
            </a:r>
            <a:endParaRPr lang="en-US" sz="3600" dirty="0"/>
          </a:p>
        </p:txBody>
      </p:sp>
      <p:sp>
        <p:nvSpPr>
          <p:cNvPr id="5" name="Content Placeholder 4"/>
          <p:cNvSpPr>
            <a:spLocks noGrp="1"/>
          </p:cNvSpPr>
          <p:nvPr>
            <p:ph idx="1"/>
          </p:nvPr>
        </p:nvSpPr>
        <p:spPr/>
        <p:txBody>
          <a:bodyPr>
            <a:normAutofit/>
          </a:bodyPr>
          <a:lstStyle/>
          <a:p>
            <a:r>
              <a:rPr lang="en-US" sz="2000" dirty="0" smtClean="0">
                <a:solidFill>
                  <a:schemeClr val="bg1">
                    <a:lumMod val="50000"/>
                  </a:schemeClr>
                </a:solidFill>
              </a:rPr>
              <a:t>This was the highest scoring task in the study.</a:t>
            </a:r>
          </a:p>
          <a:p>
            <a:r>
              <a:rPr lang="en-US" sz="2000" dirty="0" smtClean="0">
                <a:solidFill>
                  <a:schemeClr val="bg1">
                    <a:lumMod val="50000"/>
                  </a:schemeClr>
                </a:solidFill>
              </a:rPr>
              <a:t>Since this is the only task where we used the name of the product (we could not think of any alternative descriptions that were not contrived or misleading) one could argue that priming contributed to its high success rate. It may have, but consider that participants still had to identify the correct </a:t>
            </a:r>
            <a:r>
              <a:rPr lang="en-US" sz="2000" u="sng" dirty="0" smtClean="0">
                <a:solidFill>
                  <a:schemeClr val="bg1">
                    <a:lumMod val="50000"/>
                  </a:schemeClr>
                </a:solidFill>
              </a:rPr>
              <a:t>parent category</a:t>
            </a:r>
            <a:r>
              <a:rPr lang="en-US" sz="2000" dirty="0" smtClean="0">
                <a:solidFill>
                  <a:schemeClr val="bg1">
                    <a:lumMod val="50000"/>
                  </a:schemeClr>
                </a:solidFill>
              </a:rPr>
              <a:t> without any priming terms.</a:t>
            </a:r>
            <a:endParaRPr lang="en-US" sz="2000" dirty="0">
              <a:solidFill>
                <a:schemeClr val="bg1">
                  <a:lumMod val="50000"/>
                </a:schemeClr>
              </a:solidFill>
            </a:endParaRPr>
          </a:p>
          <a:p>
            <a:r>
              <a:rPr lang="en-US" sz="2000" dirty="0" smtClean="0">
                <a:solidFill>
                  <a:srgbClr val="CC0099"/>
                </a:solidFill>
              </a:rPr>
              <a:t>There was one incorrect answer; we don’t have any actionable insights.</a:t>
            </a:r>
            <a:endParaRPr lang="en-US" sz="2000" dirty="0">
              <a:solidFill>
                <a:srgbClr val="CC0099"/>
              </a:solidFill>
            </a:endParaRPr>
          </a:p>
          <a:p>
            <a:endParaRPr lang="en-US" sz="2000" dirty="0" smtClean="0">
              <a:solidFill>
                <a:srgbClr val="CC0099"/>
              </a:solidFill>
            </a:endParaRPr>
          </a:p>
          <a:p>
            <a:endParaRPr lang="en-US" sz="2000" dirty="0" smtClean="0">
              <a:solidFill>
                <a:schemeClr val="bg1">
                  <a:lumMod val="50000"/>
                </a:schemeClr>
              </a:solidFill>
            </a:endParaRPr>
          </a:p>
        </p:txBody>
      </p:sp>
      <p:sp>
        <p:nvSpPr>
          <p:cNvPr id="9"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326505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Task-by-task analysis</a:t>
            </a:r>
            <a:endParaRPr lang="en-US" dirty="0"/>
          </a:p>
        </p:txBody>
      </p:sp>
    </p:spTree>
    <p:extLst>
      <p:ext uri="{BB962C8B-B14F-4D97-AF65-F5344CB8AC3E}">
        <p14:creationId xmlns:p14="http://schemas.microsoft.com/office/powerpoint/2010/main" val="42145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10515600" cy="707918"/>
          </a:xfrm>
        </p:spPr>
        <p:txBody>
          <a:bodyPr/>
          <a:lstStyle/>
          <a:p>
            <a:r>
              <a:rPr lang="en-US" dirty="0" smtClean="0"/>
              <a:t>Task overview</a:t>
            </a:r>
            <a:endParaRPr lang="en-US" dirty="0"/>
          </a:p>
        </p:txBody>
      </p:sp>
      <p:pic>
        <p:nvPicPr>
          <p:cNvPr id="8" name="Picture 7"/>
          <p:cNvPicPr>
            <a:picLocks noChangeAspect="1"/>
          </p:cNvPicPr>
          <p:nvPr/>
        </p:nvPicPr>
        <p:blipFill>
          <a:blip r:embed="rId2"/>
          <a:stretch>
            <a:fillRect/>
          </a:stretch>
        </p:blipFill>
        <p:spPr>
          <a:xfrm>
            <a:off x="805524" y="1356416"/>
            <a:ext cx="10580952" cy="5076190"/>
          </a:xfrm>
          <a:prstGeom prst="rect">
            <a:avLst/>
          </a:prstGeom>
        </p:spPr>
      </p:pic>
    </p:spTree>
    <p:extLst>
      <p:ext uri="{BB962C8B-B14F-4D97-AF65-F5344CB8AC3E}">
        <p14:creationId xmlns:p14="http://schemas.microsoft.com/office/powerpoint/2010/main" val="199612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Task-by-task analysis</a:t>
            </a:r>
            <a:endParaRPr lang="en-US" dirty="0"/>
          </a:p>
        </p:txBody>
      </p:sp>
      <p:sp>
        <p:nvSpPr>
          <p:cNvPr id="3" name="Content Placeholder 2"/>
          <p:cNvSpPr>
            <a:spLocks noGrp="1"/>
          </p:cNvSpPr>
          <p:nvPr>
            <p:ph idx="1"/>
          </p:nvPr>
        </p:nvSpPr>
        <p:spPr/>
        <p:txBody>
          <a:bodyPr/>
          <a:lstStyle/>
          <a:p>
            <a:r>
              <a:rPr lang="en-US" dirty="0" smtClean="0"/>
              <a:t>Tree Jack assigns an overall score to each task on a scale of 1 to 10.  </a:t>
            </a:r>
          </a:p>
          <a:p>
            <a:r>
              <a:rPr lang="en-US" dirty="0" smtClean="0"/>
              <a:t>It is based on success rate, directness and time taken. </a:t>
            </a:r>
          </a:p>
          <a:p>
            <a:r>
              <a:rPr lang="en-US" b="1" dirty="0" smtClean="0"/>
              <a:t>Our scores:</a:t>
            </a:r>
          </a:p>
          <a:p>
            <a:pPr lvl="1"/>
            <a:r>
              <a:rPr lang="en-US" b="1" dirty="0" smtClean="0">
                <a:solidFill>
                  <a:schemeClr val="accent6">
                    <a:lumMod val="75000"/>
                  </a:schemeClr>
                </a:solidFill>
              </a:rPr>
              <a:t>Score of 7 or above </a:t>
            </a:r>
            <a:r>
              <a:rPr lang="en-US" b="1" dirty="0">
                <a:solidFill>
                  <a:schemeClr val="accent6">
                    <a:lumMod val="75000"/>
                  </a:schemeClr>
                </a:solidFill>
              </a:rPr>
              <a:t>(color-coded green) </a:t>
            </a:r>
            <a:r>
              <a:rPr lang="en-US" b="1" dirty="0" smtClean="0">
                <a:solidFill>
                  <a:schemeClr val="accent6">
                    <a:lumMod val="75000"/>
                  </a:schemeClr>
                </a:solidFill>
              </a:rPr>
              <a:t>is considered “well-performing” – </a:t>
            </a:r>
            <a:br>
              <a:rPr lang="en-US" b="1" dirty="0" smtClean="0">
                <a:solidFill>
                  <a:schemeClr val="accent6">
                    <a:lumMod val="75000"/>
                  </a:schemeClr>
                </a:solidFill>
              </a:rPr>
            </a:br>
            <a:r>
              <a:rPr lang="en-US" b="1" dirty="0" smtClean="0"/>
              <a:t>8 tasks.</a:t>
            </a:r>
          </a:p>
          <a:p>
            <a:pPr lvl="1"/>
            <a:r>
              <a:rPr lang="en-US" b="1" dirty="0" smtClean="0">
                <a:solidFill>
                  <a:schemeClr val="accent1">
                    <a:lumMod val="75000"/>
                  </a:schemeClr>
                </a:solidFill>
              </a:rPr>
              <a:t>Score of 5-6 (color coded blue) -  middle of the road, ambiguous – </a:t>
            </a:r>
            <a:br>
              <a:rPr lang="en-US" b="1" dirty="0" smtClean="0">
                <a:solidFill>
                  <a:schemeClr val="accent1">
                    <a:lumMod val="75000"/>
                  </a:schemeClr>
                </a:solidFill>
              </a:rPr>
            </a:br>
            <a:r>
              <a:rPr lang="en-US" b="1" dirty="0" smtClean="0"/>
              <a:t>6 tasks.</a:t>
            </a:r>
          </a:p>
          <a:p>
            <a:pPr lvl="1"/>
            <a:r>
              <a:rPr lang="en-US" b="1" dirty="0" smtClean="0">
                <a:solidFill>
                  <a:srgbClr val="FF0000"/>
                </a:solidFill>
              </a:rPr>
              <a:t>Score of 0-4 – (color coded orange/red) - poor performers – </a:t>
            </a:r>
            <a:br>
              <a:rPr lang="en-US" b="1" dirty="0" smtClean="0">
                <a:solidFill>
                  <a:srgbClr val="FF0000"/>
                </a:solidFill>
              </a:rPr>
            </a:br>
            <a:r>
              <a:rPr lang="en-US" b="1" dirty="0" smtClean="0"/>
              <a:t>2 tasks.</a:t>
            </a:r>
          </a:p>
          <a:p>
            <a:pPr marL="0" indent="0">
              <a:buNone/>
            </a:pPr>
            <a:r>
              <a:rPr lang="en-US" b="1" i="1" dirty="0" smtClean="0">
                <a:solidFill>
                  <a:schemeClr val="bg2">
                    <a:lumMod val="50000"/>
                  </a:schemeClr>
                </a:solidFill>
              </a:rPr>
              <a:t>The following slides presented lowest to highest scoring.</a:t>
            </a:r>
            <a:endParaRPr lang="en-US" b="1" i="1" dirty="0">
              <a:solidFill>
                <a:schemeClr val="bg2">
                  <a:lumMod val="50000"/>
                </a:schemeClr>
              </a:solidFill>
            </a:endParaRPr>
          </a:p>
        </p:txBody>
      </p:sp>
    </p:spTree>
    <p:extLst>
      <p:ext uri="{BB962C8B-B14F-4D97-AF65-F5344CB8AC3E}">
        <p14:creationId xmlns:p14="http://schemas.microsoft.com/office/powerpoint/2010/main" val="41672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381" y="448047"/>
            <a:ext cx="11895238" cy="5961905"/>
          </a:xfrm>
          <a:prstGeom prst="rect">
            <a:avLst/>
          </a:prstGeom>
        </p:spPr>
      </p:pic>
    </p:spTree>
    <p:extLst>
      <p:ext uri="{BB962C8B-B14F-4D97-AF65-F5344CB8AC3E}">
        <p14:creationId xmlns:p14="http://schemas.microsoft.com/office/powerpoint/2010/main" val="101678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Findings – Pallet Top Sheets</a:t>
            </a:r>
            <a:endParaRPr lang="en-US" dirty="0"/>
          </a:p>
        </p:txBody>
      </p:sp>
      <p:sp>
        <p:nvSpPr>
          <p:cNvPr id="5" name="Content Placeholder 4"/>
          <p:cNvSpPr>
            <a:spLocks noGrp="1"/>
          </p:cNvSpPr>
          <p:nvPr>
            <p:ph idx="1"/>
          </p:nvPr>
        </p:nvSpPr>
        <p:spPr/>
        <p:txBody>
          <a:bodyPr>
            <a:normAutofit fontScale="92500" lnSpcReduction="10000"/>
          </a:bodyPr>
          <a:lstStyle/>
          <a:p>
            <a:r>
              <a:rPr lang="en-US" sz="2000" dirty="0" smtClean="0">
                <a:solidFill>
                  <a:schemeClr val="bg1">
                    <a:lumMod val="50000"/>
                  </a:schemeClr>
                </a:solidFill>
              </a:rPr>
              <a:t>Overall, 75% of participants went down the correct path initially.</a:t>
            </a:r>
          </a:p>
          <a:p>
            <a:r>
              <a:rPr lang="en-US" sz="2000" dirty="0" smtClean="0">
                <a:solidFill>
                  <a:schemeClr val="bg1">
                    <a:lumMod val="50000"/>
                  </a:schemeClr>
                </a:solidFill>
              </a:rPr>
              <a:t>Of those who selected the wrong answer (65 participants):</a:t>
            </a:r>
          </a:p>
          <a:p>
            <a:pPr lvl="1"/>
            <a:r>
              <a:rPr lang="en-US" sz="1600" dirty="0" smtClean="0">
                <a:solidFill>
                  <a:schemeClr val="bg1">
                    <a:lumMod val="50000"/>
                  </a:schemeClr>
                </a:solidFill>
              </a:rPr>
              <a:t>48 or 73% went down the correct path initially.</a:t>
            </a:r>
          </a:p>
          <a:p>
            <a:pPr lvl="1"/>
            <a:r>
              <a:rPr lang="en-US" sz="1600" dirty="0" smtClean="0">
                <a:solidFill>
                  <a:schemeClr val="bg1">
                    <a:lumMod val="50000"/>
                  </a:schemeClr>
                </a:solidFill>
              </a:rPr>
              <a:t>16 or 24% selected “pallet top covers” (technically a bag, not a sheet) as the answer (</a:t>
            </a:r>
            <a:r>
              <a:rPr lang="en-US" sz="1600" dirty="0">
                <a:solidFill>
                  <a:schemeClr val="bg1">
                    <a:lumMod val="50000"/>
                  </a:schemeClr>
                </a:solidFill>
              </a:rPr>
              <a:t>m</a:t>
            </a:r>
            <a:r>
              <a:rPr lang="en-US" sz="1600" dirty="0" smtClean="0">
                <a:solidFill>
                  <a:schemeClr val="bg1">
                    <a:lumMod val="50000"/>
                  </a:schemeClr>
                </a:solidFill>
              </a:rPr>
              <a:t>ost of those who clicked Poly Bags first were looking for pallet top covers).</a:t>
            </a:r>
          </a:p>
          <a:p>
            <a:pPr lvl="1"/>
            <a:r>
              <a:rPr lang="en-US" sz="1600" dirty="0" smtClean="0">
                <a:solidFill>
                  <a:schemeClr val="bg1">
                    <a:lumMod val="50000"/>
                  </a:schemeClr>
                </a:solidFill>
              </a:rPr>
              <a:t>22 or 34%  had something closer to the right idea in mind – they selected individually cut sheets in cases, or perforated sheets on rolls with a different wind. </a:t>
            </a:r>
          </a:p>
          <a:p>
            <a:pPr lvl="1"/>
            <a:r>
              <a:rPr lang="en-US" sz="1600" dirty="0" smtClean="0">
                <a:solidFill>
                  <a:schemeClr val="bg1">
                    <a:lumMod val="50000"/>
                  </a:schemeClr>
                </a:solidFill>
              </a:rPr>
              <a:t>Protective Packaging as a top level category led a group of 11 astray – not clear why - but 3 recovered to find the correct answer.</a:t>
            </a:r>
          </a:p>
          <a:p>
            <a:r>
              <a:rPr lang="en-US" sz="2000" dirty="0" smtClean="0">
                <a:solidFill>
                  <a:schemeClr val="bg1">
                    <a:lumMod val="50000"/>
                  </a:schemeClr>
                </a:solidFill>
              </a:rPr>
              <a:t>Of those who selected the right answer (23 participants):</a:t>
            </a:r>
          </a:p>
          <a:p>
            <a:pPr lvl="1"/>
            <a:r>
              <a:rPr lang="en-US" sz="1600" dirty="0" smtClean="0">
                <a:solidFill>
                  <a:schemeClr val="bg1">
                    <a:lumMod val="50000"/>
                  </a:schemeClr>
                </a:solidFill>
              </a:rPr>
              <a:t>12 or 52% chose “perforated sheets on rolls &gt; centerfold.”</a:t>
            </a:r>
          </a:p>
          <a:p>
            <a:pPr lvl="1"/>
            <a:r>
              <a:rPr lang="en-US" sz="1600" dirty="0" smtClean="0">
                <a:solidFill>
                  <a:schemeClr val="bg1">
                    <a:lumMod val="50000"/>
                  </a:schemeClr>
                </a:solidFill>
              </a:rPr>
              <a:t>11 or 48% chose “pallet top sheeting.”</a:t>
            </a:r>
          </a:p>
          <a:p>
            <a:r>
              <a:rPr lang="en-US" sz="2000" dirty="0">
                <a:solidFill>
                  <a:srgbClr val="CC0099"/>
                </a:solidFill>
              </a:rPr>
              <a:t>Perhaps “top” in the task primed participants – even seasoned CE/CR staff -  to think “cover”? </a:t>
            </a:r>
          </a:p>
          <a:p>
            <a:r>
              <a:rPr lang="en-US" sz="2000" dirty="0" smtClean="0">
                <a:solidFill>
                  <a:srgbClr val="CC0099"/>
                </a:solidFill>
              </a:rPr>
              <a:t>“Pallet </a:t>
            </a:r>
            <a:r>
              <a:rPr lang="en-US" sz="2000" dirty="0">
                <a:solidFill>
                  <a:srgbClr val="CC0099"/>
                </a:solidFill>
              </a:rPr>
              <a:t>Top </a:t>
            </a:r>
            <a:r>
              <a:rPr lang="en-US" sz="2000" dirty="0" smtClean="0">
                <a:solidFill>
                  <a:srgbClr val="CC0099"/>
                </a:solidFill>
              </a:rPr>
              <a:t>Sheeting” </a:t>
            </a:r>
            <a:r>
              <a:rPr lang="en-US" sz="2000" dirty="0">
                <a:solidFill>
                  <a:srgbClr val="CC0099"/>
                </a:solidFill>
              </a:rPr>
              <a:t>is not in our current menu structure, while we do call it out in the catalog. If we include </a:t>
            </a:r>
            <a:r>
              <a:rPr lang="en-US" sz="2000" dirty="0" smtClean="0">
                <a:solidFill>
                  <a:srgbClr val="CC0099"/>
                </a:solidFill>
              </a:rPr>
              <a:t>it in the new structure, </a:t>
            </a:r>
            <a:r>
              <a:rPr lang="en-US" sz="2000" dirty="0">
                <a:solidFill>
                  <a:srgbClr val="CC0099"/>
                </a:solidFill>
              </a:rPr>
              <a:t>we should consider revising the label – even a small change like “sheets”?</a:t>
            </a:r>
          </a:p>
          <a:p>
            <a:pPr lvl="1"/>
            <a:endParaRPr lang="en-US" sz="1600" dirty="0" smtClean="0">
              <a:solidFill>
                <a:schemeClr val="bg1">
                  <a:lumMod val="50000"/>
                </a:schemeClr>
              </a:solidFill>
            </a:endParaRPr>
          </a:p>
          <a:p>
            <a:endParaRPr lang="en-US" sz="2000" dirty="0">
              <a:solidFill>
                <a:schemeClr val="bg1">
                  <a:lumMod val="50000"/>
                </a:schemeClr>
              </a:solidFill>
            </a:endParaRPr>
          </a:p>
        </p:txBody>
      </p:sp>
      <p:sp>
        <p:nvSpPr>
          <p:cNvPr id="7" name="Content Placeholder 4"/>
          <p:cNvSpPr txBox="1">
            <a:spLocks/>
          </p:cNvSpPr>
          <p:nvPr/>
        </p:nvSpPr>
        <p:spPr>
          <a:xfrm>
            <a:off x="137160" y="5402424"/>
            <a:ext cx="11876190" cy="1250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33CC33"/>
              </a:solidFill>
            </a:endParaRPr>
          </a:p>
        </p:txBody>
      </p:sp>
      <p:sp>
        <p:nvSpPr>
          <p:cNvPr id="8" name="Content Placeholder 4"/>
          <p:cNvSpPr txBox="1">
            <a:spLocks/>
          </p:cNvSpPr>
          <p:nvPr/>
        </p:nvSpPr>
        <p:spPr>
          <a:xfrm>
            <a:off x="215631" y="5498689"/>
            <a:ext cx="11719248" cy="115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CC0099"/>
              </a:solidFill>
            </a:endParaRPr>
          </a:p>
        </p:txBody>
      </p:sp>
    </p:spTree>
    <p:extLst>
      <p:ext uri="{BB962C8B-B14F-4D97-AF65-F5344CB8AC3E}">
        <p14:creationId xmlns:p14="http://schemas.microsoft.com/office/powerpoint/2010/main" val="310500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381" y="367095"/>
            <a:ext cx="11895238" cy="6123809"/>
          </a:xfrm>
          <a:prstGeom prst="rect">
            <a:avLst/>
          </a:prstGeom>
        </p:spPr>
      </p:pic>
    </p:spTree>
    <p:extLst>
      <p:ext uri="{BB962C8B-B14F-4D97-AF65-F5344CB8AC3E}">
        <p14:creationId xmlns:p14="http://schemas.microsoft.com/office/powerpoint/2010/main" val="320053676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1463</TotalTime>
  <Words>2630</Words>
  <Application>Microsoft Office PowerPoint</Application>
  <PresentationFormat>Widescreen</PresentationFormat>
  <Paragraphs>149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Tree Study</vt:lpstr>
      <vt:lpstr>Overview</vt:lpstr>
      <vt:lpstr>Overall conclusions</vt:lpstr>
      <vt:lpstr>Task-by-task analysis</vt:lpstr>
      <vt:lpstr>Task overview</vt:lpstr>
      <vt:lpstr>Task-by-task analysis</vt:lpstr>
      <vt:lpstr>PowerPoint Presentation</vt:lpstr>
      <vt:lpstr>Findings – Pallet Top Sheets</vt:lpstr>
      <vt:lpstr>PowerPoint Presentation</vt:lpstr>
      <vt:lpstr>Findings – Clean Room Class 100, Gusseted</vt:lpstr>
      <vt:lpstr>PowerPoint Presentation</vt:lpstr>
      <vt:lpstr>Findings – Hand Stretch Film, Narrow Banding</vt:lpstr>
      <vt:lpstr>PowerPoint Presentation</vt:lpstr>
      <vt:lpstr>Findings – Stand Up Pouches, Clear &amp; Silver</vt:lpstr>
      <vt:lpstr>PowerPoint Presentation</vt:lpstr>
      <vt:lpstr>Findings – Pre-Opened Bags, White Front/Clear Back</vt:lpstr>
      <vt:lpstr>PowerPoint Presentation</vt:lpstr>
      <vt:lpstr>Findings – Zip Top, Parts, Round Hole</vt:lpstr>
      <vt:lpstr>PowerPoint Presentation</vt:lpstr>
      <vt:lpstr>Findings – High Density Can Liners, Flat Packed</vt:lpstr>
      <vt:lpstr>PowerPoint Presentation</vt:lpstr>
      <vt:lpstr>Findings – Mattress Bags</vt:lpstr>
      <vt:lpstr>PowerPoint Presentation</vt:lpstr>
      <vt:lpstr>Findings – Armor® VCI Paper</vt:lpstr>
      <vt:lpstr>PowerPoint Presentation</vt:lpstr>
      <vt:lpstr>Findings – Critical Cleaning Wipers, Smooth</vt:lpstr>
      <vt:lpstr>PowerPoint Presentation</vt:lpstr>
      <vt:lpstr>Findings – Bubble Reclosable Bags</vt:lpstr>
      <vt:lpstr>PowerPoint Presentation</vt:lpstr>
      <vt:lpstr>Findings – Biohazard Infectious Waste Can Liners</vt:lpstr>
      <vt:lpstr>PowerPoint Presentation</vt:lpstr>
      <vt:lpstr>Findings – Postal-Approved Lip &amp; Tape Bags</vt:lpstr>
      <vt:lpstr>PowerPoint Presentation</vt:lpstr>
      <vt:lpstr>Findings – Black C&amp;A Film</vt:lpstr>
      <vt:lpstr>PowerPoint Presentation</vt:lpstr>
      <vt:lpstr>Findings – Packing List Envelopes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Parker</dc:creator>
  <cp:lastModifiedBy>Susan Parker</cp:lastModifiedBy>
  <cp:revision>82</cp:revision>
  <dcterms:created xsi:type="dcterms:W3CDTF">2019-06-24T16:13:03Z</dcterms:created>
  <dcterms:modified xsi:type="dcterms:W3CDTF">2019-07-11T18:15:09Z</dcterms:modified>
</cp:coreProperties>
</file>